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77" r:id="rId5"/>
    <p:sldId id="279" r:id="rId6"/>
    <p:sldId id="278" r:id="rId7"/>
    <p:sldId id="264" r:id="rId8"/>
    <p:sldId id="265" r:id="rId9"/>
    <p:sldId id="266" r:id="rId10"/>
    <p:sldId id="273" r:id="rId11"/>
    <p:sldId id="283" r:id="rId12"/>
    <p:sldId id="267" r:id="rId13"/>
    <p:sldId id="285" r:id="rId14"/>
    <p:sldId id="286" r:id="rId15"/>
    <p:sldId id="268" r:id="rId16"/>
    <p:sldId id="284" r:id="rId17"/>
    <p:sldId id="287" r:id="rId18"/>
    <p:sldId id="288" r:id="rId19"/>
    <p:sldId id="271" r:id="rId20"/>
    <p:sldId id="272" r:id="rId21"/>
    <p:sldId id="274" r:id="rId22"/>
    <p:sldId id="275" r:id="rId23"/>
    <p:sldId id="276"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408" autoAdjust="0"/>
    <p:restoredTop sz="94660"/>
  </p:normalViewPr>
  <p:slideViewPr>
    <p:cSldViewPr snapToGrid="0">
      <p:cViewPr varScale="1">
        <p:scale>
          <a:sx n="100" d="100"/>
          <a:sy n="100" d="100"/>
        </p:scale>
        <p:origin x="936"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C1B9E5-C75D-2343-BD27-7C13416C1056}" type="datetimeFigureOut">
              <a:rPr lang="en-US" smtClean="0"/>
              <a:t>5/19/20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8E346E-79EF-E34D-855B-A79A7C31D8C0}" type="slidenum">
              <a:rPr lang="en-US" smtClean="0"/>
              <a:t>‹#›</a:t>
            </a:fld>
            <a:endParaRPr lang="en-US"/>
          </a:p>
        </p:txBody>
      </p:sp>
    </p:spTree>
    <p:extLst>
      <p:ext uri="{BB962C8B-B14F-4D97-AF65-F5344CB8AC3E}">
        <p14:creationId xmlns:p14="http://schemas.microsoft.com/office/powerpoint/2010/main" val="1928052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8E346E-79EF-E34D-855B-A79A7C31D8C0}" type="slidenum">
              <a:rPr lang="en-US" smtClean="0"/>
              <a:t>4</a:t>
            </a:fld>
            <a:endParaRPr lang="en-US"/>
          </a:p>
        </p:txBody>
      </p:sp>
    </p:spTree>
    <p:extLst>
      <p:ext uri="{BB962C8B-B14F-4D97-AF65-F5344CB8AC3E}">
        <p14:creationId xmlns:p14="http://schemas.microsoft.com/office/powerpoint/2010/main" val="3170497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8E346E-79EF-E34D-855B-A79A7C31D8C0}" type="slidenum">
              <a:rPr lang="en-US" smtClean="0"/>
              <a:t>8</a:t>
            </a:fld>
            <a:endParaRPr lang="en-US"/>
          </a:p>
        </p:txBody>
      </p:sp>
    </p:spTree>
    <p:extLst>
      <p:ext uri="{BB962C8B-B14F-4D97-AF65-F5344CB8AC3E}">
        <p14:creationId xmlns:p14="http://schemas.microsoft.com/office/powerpoint/2010/main" val="1914142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19/05/2020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19/05/2020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20C96082-06D1-2040-B129-1946596E00A6}"/>
              </a:ext>
            </a:extLst>
          </p:cNvPr>
          <p:cNvGraphicFramePr>
            <a:graphicFrameLocks noGrp="1"/>
          </p:cNvGraphicFramePr>
          <p:nvPr>
            <p:extLst>
              <p:ext uri="{D42A27DB-BD31-4B8C-83A1-F6EECF244321}">
                <p14:modId xmlns:p14="http://schemas.microsoft.com/office/powerpoint/2010/main" val="2525157626"/>
              </p:ext>
            </p:extLst>
          </p:nvPr>
        </p:nvGraphicFramePr>
        <p:xfrm>
          <a:off x="216992" y="1526194"/>
          <a:ext cx="11723996" cy="4225925"/>
        </p:xfrm>
        <a:graphic>
          <a:graphicData uri="http://schemas.openxmlformats.org/drawingml/2006/table">
            <a:tbl>
              <a:tblPr/>
              <a:tblGrid>
                <a:gridCol w="1165289">
                  <a:extLst>
                    <a:ext uri="{9D8B030D-6E8A-4147-A177-3AD203B41FA5}">
                      <a16:colId xmlns:a16="http://schemas.microsoft.com/office/drawing/2014/main" val="1537918881"/>
                    </a:ext>
                  </a:extLst>
                </a:gridCol>
                <a:gridCol w="616917">
                  <a:extLst>
                    <a:ext uri="{9D8B030D-6E8A-4147-A177-3AD203B41FA5}">
                      <a16:colId xmlns:a16="http://schemas.microsoft.com/office/drawing/2014/main" val="1769651494"/>
                    </a:ext>
                  </a:extLst>
                </a:gridCol>
                <a:gridCol w="765435">
                  <a:extLst>
                    <a:ext uri="{9D8B030D-6E8A-4147-A177-3AD203B41FA5}">
                      <a16:colId xmlns:a16="http://schemas.microsoft.com/office/drawing/2014/main" val="2201828720"/>
                    </a:ext>
                  </a:extLst>
                </a:gridCol>
                <a:gridCol w="882535">
                  <a:extLst>
                    <a:ext uri="{9D8B030D-6E8A-4147-A177-3AD203B41FA5}">
                      <a16:colId xmlns:a16="http://schemas.microsoft.com/office/drawing/2014/main" val="3663550016"/>
                    </a:ext>
                  </a:extLst>
                </a:gridCol>
                <a:gridCol w="856830">
                  <a:extLst>
                    <a:ext uri="{9D8B030D-6E8A-4147-A177-3AD203B41FA5}">
                      <a16:colId xmlns:a16="http://schemas.microsoft.com/office/drawing/2014/main" val="1067332675"/>
                    </a:ext>
                  </a:extLst>
                </a:gridCol>
                <a:gridCol w="868255">
                  <a:extLst>
                    <a:ext uri="{9D8B030D-6E8A-4147-A177-3AD203B41FA5}">
                      <a16:colId xmlns:a16="http://schemas.microsoft.com/office/drawing/2014/main" val="3729079987"/>
                    </a:ext>
                  </a:extLst>
                </a:gridCol>
                <a:gridCol w="759606">
                  <a:extLst>
                    <a:ext uri="{9D8B030D-6E8A-4147-A177-3AD203B41FA5}">
                      <a16:colId xmlns:a16="http://schemas.microsoft.com/office/drawing/2014/main" val="3784545394"/>
                    </a:ext>
                  </a:extLst>
                </a:gridCol>
                <a:gridCol w="5809129">
                  <a:extLst>
                    <a:ext uri="{9D8B030D-6E8A-4147-A177-3AD203B41FA5}">
                      <a16:colId xmlns:a16="http://schemas.microsoft.com/office/drawing/2014/main" val="1327624547"/>
                    </a:ext>
                  </a:extLst>
                </a:gridCol>
              </a:tblGrid>
              <a:tr h="762000">
                <a:tc>
                  <a:txBody>
                    <a:bodyPr/>
                    <a:lstStyle/>
                    <a:p>
                      <a:pPr algn="l" fontAlgn="t"/>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Total confirmed cases so far</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Total cases per 100,000 population</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Confirmed cases swabbed on most recent complete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Doubling time Most recent complete 5 days (08-May-12-May)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Doubling time Previous 5 days (03-May-07-May)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Rate of growth in cases</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New cases per 100,000 population by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89995368"/>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408</a:t>
                      </a:r>
                    </a:p>
                  </a:txBody>
                  <a:tcPr marL="9525" marR="9525" marT="9525" marB="0" anchor="b">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140</a:t>
                      </a:r>
                    </a:p>
                  </a:txBody>
                  <a:tcPr marL="9525" marR="9525" marT="9525" marB="0" anchor="b">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a:t>
                      </a:r>
                    </a:p>
                  </a:txBody>
                  <a:tcPr marL="9525" marR="9525" marT="9525" marB="0" anchor="b">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198.7 days</a:t>
                      </a:r>
                    </a:p>
                  </a:txBody>
                  <a:tcPr marL="9525" marR="9525" marT="9525" marB="0" anchor="b">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85.2 days</a:t>
                      </a:r>
                    </a:p>
                  </a:txBody>
                  <a:tcPr marL="9525" marR="9525" marT="9525" marB="0" anchor="b">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nchor="b">
                    <a:lnL>
                      <a:noFill/>
                    </a:lnL>
                    <a:lnR>
                      <a:noFill/>
                    </a:lnR>
                    <a:lnT w="6350" cap="flat" cmpd="sng" algn="ctr">
                      <a:noFill/>
                      <a:prstDash val="solid"/>
                      <a:round/>
                      <a:headEnd type="none" w="med" len="med"/>
                      <a:tailEnd type="none" w="med" len="med"/>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noFill/>
                      <a:prstDash val="solid"/>
                      <a:round/>
                      <a:headEnd type="none" w="med" len="med"/>
                      <a:tailEnd type="none" w="med" len="med"/>
                    </a:lnT>
                    <a:lnB>
                      <a:noFill/>
                    </a:lnB>
                  </a:tcPr>
                </a:tc>
                <a:extLst>
                  <a:ext uri="{0D108BD9-81ED-4DB2-BD59-A6C34878D82A}">
                    <a16:rowId xmlns:a16="http://schemas.microsoft.com/office/drawing/2014/main" val="1861696985"/>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665</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120</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249.7 days</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57.5 days</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24419070"/>
                  </a:ext>
                </a:extLst>
              </a:tr>
              <a:tr h="203200">
                <a:tc>
                  <a:txBody>
                    <a:bodyPr/>
                    <a:lstStyle/>
                    <a:p>
                      <a:pPr algn="l" fontAlgn="b"/>
                      <a:r>
                        <a:rPr lang="en-GB" sz="1000" b="0" i="0" u="none" strike="noStrike">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147</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201.1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21.8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127240861"/>
                  </a:ext>
                </a:extLst>
              </a:tr>
              <a:tr h="203200">
                <a:tc>
                  <a:txBody>
                    <a:bodyPr/>
                    <a:lstStyle/>
                    <a:p>
                      <a:pPr algn="l" fontAlgn="b"/>
                      <a:r>
                        <a:rPr lang="en-GB" sz="1000" b="0" i="0" u="none" strike="noStrike" dirty="0">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154.2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42.2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732319122"/>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179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248.0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135.7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87057972"/>
                  </a:ext>
                </a:extLst>
              </a:tr>
              <a:tr h="203200">
                <a:tc>
                  <a:txBody>
                    <a:bodyPr/>
                    <a:lstStyle/>
                    <a:p>
                      <a:pPr algn="l" fontAlgn="b"/>
                      <a:r>
                        <a:rPr lang="en-GB" sz="1000" b="0" i="0" u="none" strike="noStrike" dirty="0">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87</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72.2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545580077"/>
                  </a:ext>
                </a:extLst>
              </a:tr>
              <a:tr h="203200">
                <a:tc>
                  <a:txBody>
                    <a:bodyPr/>
                    <a:lstStyle/>
                    <a:p>
                      <a:pPr algn="l" fontAlgn="b"/>
                      <a:r>
                        <a:rPr lang="en-GB" sz="1000" b="0" i="0" u="none" strike="noStrike">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225.3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148.3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281854173"/>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1,276</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149</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4</a:t>
                      </a:r>
                    </a:p>
                  </a:txBody>
                  <a:tcPr marL="9525" marR="9525" marT="9525" marB="0" anchor="b">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103.4 days</a:t>
                      </a:r>
                    </a:p>
                  </a:txBody>
                  <a:tcPr marL="9525" marR="9525" marT="9525" marB="0" anchor="b">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126.2 days</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Speeding up</a:t>
                      </a:r>
                    </a:p>
                  </a:txBody>
                  <a:tcPr marL="9525" marR="9525" marT="9525" marB="0" anchor="b">
                    <a:lnL>
                      <a:noFill/>
                    </a:lnL>
                    <a:lnR>
                      <a:noFill/>
                    </a:lnR>
                    <a:lnT>
                      <a:noFill/>
                    </a:lnT>
                    <a:lnB>
                      <a:noFill/>
                    </a:lnB>
                  </a:tcPr>
                </a:tc>
                <a:tc>
                  <a:txBody>
                    <a:bodyPr/>
                    <a:lstStyle/>
                    <a:p>
                      <a:pPr algn="r" fontAlgn="t"/>
                      <a:endParaRPr lang="en-GB" sz="1000" b="1"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85013407"/>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52.3 days</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150.8 days</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Speeding up</a:t>
                      </a:r>
                    </a:p>
                  </a:txBody>
                  <a:tcPr marL="9525" marR="9525" marT="9525" marB="0" anchor="b">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802207202"/>
                  </a:ext>
                </a:extLst>
              </a:tr>
              <a:tr h="203200">
                <a:tc>
                  <a:txBody>
                    <a:bodyPr/>
                    <a:lstStyle/>
                    <a:p>
                      <a:pPr algn="l" fontAlgn="b"/>
                      <a:r>
                        <a:rPr lang="en-GB" sz="1000" b="0" i="0" u="none" strike="noStrike">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96</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73.6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251.3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744225662"/>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115</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190.1 days</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70.8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984994879"/>
                  </a:ext>
                </a:extLst>
              </a:tr>
              <a:tr h="203200">
                <a:tc>
                  <a:txBody>
                    <a:bodyPr/>
                    <a:lstStyle/>
                    <a:p>
                      <a:pPr algn="l" fontAlgn="b"/>
                      <a:r>
                        <a:rPr lang="en-GB" sz="1000" b="0" i="0" u="none" strike="noStrike" dirty="0">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177</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84.8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165.8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22672880"/>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173.0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273.2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2906164965"/>
                  </a:ext>
                </a:extLst>
              </a:tr>
              <a:tr h="203200">
                <a:tc>
                  <a:txBody>
                    <a:bodyPr/>
                    <a:lstStyle/>
                    <a:p>
                      <a:pPr algn="l" fontAlgn="b"/>
                      <a:r>
                        <a:rPr lang="en-GB" sz="1000" b="0" i="0" u="none" strike="noStrike">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282</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214.5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158.7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46907257"/>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207</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70.4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63.4 days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nchor="b">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02039250"/>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 region</a:t>
                      </a:r>
                    </a:p>
                  </a:txBody>
                  <a:tcPr marL="9525" marR="9525" marT="9525" marB="0" anchor="b">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20,328</a:t>
                      </a:r>
                    </a:p>
                  </a:txBody>
                  <a:tcPr marL="9525" marR="9525" marT="9525" marB="0" anchor="b">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223</a:t>
                      </a:r>
                    </a:p>
                  </a:txBody>
                  <a:tcPr marL="9525" marR="9525" marT="9525" marB="0" anchor="b">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nchor="b">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96.3 days</a:t>
                      </a:r>
                    </a:p>
                  </a:txBody>
                  <a:tcPr marL="9525" marR="9525" marT="9525" marB="0" anchor="b">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66.3 days</a:t>
                      </a:r>
                    </a:p>
                  </a:txBody>
                  <a:tcPr marL="9525" marR="9525" marT="9525" marB="0" anchor="b">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nchor="b">
                    <a:lnL>
                      <a:noFill/>
                    </a:lnL>
                    <a:lnR>
                      <a:noFill/>
                    </a:lnR>
                    <a:lnT>
                      <a:noFill/>
                    </a:lnT>
                    <a:lnB>
                      <a:noFill/>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336254220"/>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144,127</a:t>
                      </a:r>
                    </a:p>
                  </a:txBody>
                  <a:tcPr marL="9525" marR="9525" marT="9525" marB="0" anchor="b">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257</a:t>
                      </a:r>
                    </a:p>
                  </a:txBody>
                  <a:tcPr marL="9525" marR="9525" marT="9525" marB="0" anchor="b">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1,087</a:t>
                      </a:r>
                    </a:p>
                  </a:txBody>
                  <a:tcPr marL="9525" marR="9525" marT="9525" marB="0" anchor="b">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98.1 days</a:t>
                      </a:r>
                    </a:p>
                  </a:txBody>
                  <a:tcPr marL="9525" marR="9525" marT="9525" marB="0" anchor="b">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60.3 days</a:t>
                      </a:r>
                    </a:p>
                  </a:txBody>
                  <a:tcPr marL="9525" marR="9525" marT="9525" marB="0" anchor="b">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nchor="b">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85134562"/>
                  </a:ext>
                </a:extLst>
              </a:tr>
            </a:tbl>
          </a:graphicData>
        </a:graphic>
      </p:graphicFrame>
      <p:pic>
        <p:nvPicPr>
          <p:cNvPr id="8" name="Picture 7">
            <a:extLst>
              <a:ext uri="{FF2B5EF4-FFF2-40B4-BE49-F238E27FC236}">
                <a16:creationId xmlns:a16="http://schemas.microsoft.com/office/drawing/2014/main" id="{8613B75A-ABCB-DE46-ACAF-7689F7EBA2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4678" y="6288037"/>
            <a:ext cx="7638624" cy="423807"/>
          </a:xfrm>
          <a:prstGeom prst="rect">
            <a:avLst/>
          </a:prstGeom>
        </p:spPr>
      </p:pic>
      <p:pic>
        <p:nvPicPr>
          <p:cNvPr id="14" name="Picture 13">
            <a:extLst>
              <a:ext uri="{FF2B5EF4-FFF2-40B4-BE49-F238E27FC236}">
                <a16:creationId xmlns:a16="http://schemas.microsoft.com/office/drawing/2014/main" id="{2340BB2B-F657-B94C-938A-A92CCDABCDE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77827" y="2245656"/>
            <a:ext cx="5449824" cy="4007223"/>
          </a:xfrm>
          <a:prstGeom prst="rect">
            <a:avLst/>
          </a:prstGeom>
        </p:spPr>
      </p:pic>
      <p:cxnSp>
        <p:nvCxnSpPr>
          <p:cNvPr id="16" name="Straight Connector 15">
            <a:extLst>
              <a:ext uri="{FF2B5EF4-FFF2-40B4-BE49-F238E27FC236}">
                <a16:creationId xmlns:a16="http://schemas.microsoft.com/office/drawing/2014/main" id="{5B9E928A-184B-294B-BD8E-3F0F9719F243}"/>
              </a:ext>
            </a:extLst>
          </p:cNvPr>
          <p:cNvCxnSpPr>
            <a:cxnSpLocks/>
          </p:cNvCxnSpPr>
          <p:nvPr/>
        </p:nvCxnSpPr>
        <p:spPr>
          <a:xfrm>
            <a:off x="216992" y="2272550"/>
            <a:ext cx="11723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716620-9819-FD43-A302-3C4E9613970B}"/>
              </a:ext>
            </a:extLst>
          </p:cNvPr>
          <p:cNvCxnSpPr>
            <a:cxnSpLocks/>
          </p:cNvCxnSpPr>
          <p:nvPr/>
        </p:nvCxnSpPr>
        <p:spPr>
          <a:xfrm flipV="1">
            <a:off x="216992" y="5742594"/>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693E220-B4D8-9D46-9C79-EBB61FD9FD7F}"/>
              </a:ext>
            </a:extLst>
          </p:cNvPr>
          <p:cNvCxnSpPr>
            <a:cxnSpLocks/>
          </p:cNvCxnSpPr>
          <p:nvPr/>
        </p:nvCxnSpPr>
        <p:spPr>
          <a:xfrm flipV="1">
            <a:off x="234002" y="6275292"/>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2F03214-2E08-FB46-A04D-FFC6472822F3}"/>
              </a:ext>
            </a:extLst>
          </p:cNvPr>
          <p:cNvSpPr txBox="1"/>
          <p:nvPr/>
        </p:nvSpPr>
        <p:spPr>
          <a:xfrm>
            <a:off x="115737" y="30879"/>
            <a:ext cx="8609921" cy="338554"/>
          </a:xfrm>
          <a:prstGeom prst="rect">
            <a:avLst/>
          </a:prstGeom>
          <a:noFill/>
        </p:spPr>
        <p:txBody>
          <a:bodyPr wrap="none" rtlCol="0">
            <a:spAutoFit/>
          </a:bodyPr>
          <a:lstStyle/>
          <a:p>
            <a:r>
              <a:rPr lang="en-GB" sz="1600" b="1" dirty="0"/>
              <a:t>Summary of new confirmed Covid-19 cases per 100,000 population (all ages); 30 January to 17 May</a:t>
            </a:r>
          </a:p>
        </p:txBody>
      </p:sp>
      <p:sp>
        <p:nvSpPr>
          <p:cNvPr id="23" name="Rectangle 22">
            <a:extLst>
              <a:ext uri="{FF2B5EF4-FFF2-40B4-BE49-F238E27FC236}">
                <a16:creationId xmlns:a16="http://schemas.microsoft.com/office/drawing/2014/main" id="{C31FBED2-73EB-2748-B6C2-4FEA1897C27E}"/>
              </a:ext>
            </a:extLst>
          </p:cNvPr>
          <p:cNvSpPr/>
          <p:nvPr/>
        </p:nvSpPr>
        <p:spPr>
          <a:xfrm>
            <a:off x="115737" y="285027"/>
            <a:ext cx="11723996" cy="1200329"/>
          </a:xfrm>
          <a:prstGeom prst="rect">
            <a:avLst/>
          </a:prstGeom>
        </p:spPr>
        <p:txBody>
          <a:bodyPr wrap="square">
            <a:spAutoFit/>
          </a:bodyPr>
          <a:lstStyle/>
          <a:p>
            <a:r>
              <a:rPr lang="en-GB" sz="1200" dirty="0"/>
              <a:t>Data are back dated and revised such that every lab-confirmed case is attributed to the date at which the specimen was taken, which means the outbreak starts on different dates for different areas. The first specimens for a confirmed Covid-19 infection were taken on January 30th 2020.</a:t>
            </a:r>
          </a:p>
          <a:p>
            <a:endParaRPr lang="en-GB" sz="1200" dirty="0"/>
          </a:p>
          <a:p>
            <a:r>
              <a:rPr lang="en-GB" sz="1200" dirty="0"/>
              <a:t>The latest available data in this analysis are for </a:t>
            </a:r>
            <a:r>
              <a:rPr lang="en-GB" sz="1200" b="1" dirty="0"/>
              <a:t>Sun 17 May</a:t>
            </a:r>
            <a:r>
              <a:rPr lang="en-GB" sz="1200" dirty="0"/>
              <a:t>. However, as data for recent days are likely to change significantly, only data up to </a:t>
            </a:r>
            <a:r>
              <a:rPr lang="en-GB" sz="1200" b="1" dirty="0"/>
              <a:t>Tue 12 May </a:t>
            </a:r>
            <a:r>
              <a:rPr lang="en-GB" sz="1200" dirty="0"/>
              <a:t>should be treated as complete. The cumulative cases are taken from the most recently available date, although number of confirmed cases in a single day (a proxy for new cases) is taken from six days prior (latest complete date).</a:t>
            </a:r>
          </a:p>
        </p:txBody>
      </p:sp>
      <p:sp>
        <p:nvSpPr>
          <p:cNvPr id="10" name="TextBox 9">
            <a:extLst>
              <a:ext uri="{FF2B5EF4-FFF2-40B4-BE49-F238E27FC236}">
                <a16:creationId xmlns:a16="http://schemas.microsoft.com/office/drawing/2014/main" id="{31160A68-B07D-964C-BA55-1CA88586EEA8}"/>
              </a:ext>
            </a:extLst>
          </p:cNvPr>
          <p:cNvSpPr txBox="1"/>
          <p:nvPr/>
        </p:nvSpPr>
        <p:spPr>
          <a:xfrm>
            <a:off x="216993" y="6322192"/>
            <a:ext cx="3917686" cy="400110"/>
          </a:xfrm>
          <a:prstGeom prst="rect">
            <a:avLst/>
          </a:prstGeom>
          <a:noFill/>
        </p:spPr>
        <p:txBody>
          <a:bodyPr wrap="square" rtlCol="0">
            <a:spAutoFit/>
          </a:bodyPr>
          <a:lstStyle/>
          <a:p>
            <a:r>
              <a:rPr lang="en-GB" sz="1000" i="1" dirty="0">
                <a:solidFill>
                  <a:srgbClr val="FF0000"/>
                </a:solidFill>
              </a:rPr>
              <a:t>*There were no new cases reported in Rother in the most recent complete days and as such the doubling time is not calculated.</a:t>
            </a:r>
          </a:p>
        </p:txBody>
      </p:sp>
    </p:spTree>
    <p:extLst>
      <p:ext uri="{BB962C8B-B14F-4D97-AF65-F5344CB8AC3E}">
        <p14:creationId xmlns:p14="http://schemas.microsoft.com/office/powerpoint/2010/main" val="3024045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80"/>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36619967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0643128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865" y="295835"/>
            <a:ext cx="11236176" cy="6266329"/>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4343305" cy="307777"/>
          </a:xfrm>
          <a:prstGeom prst="rect">
            <a:avLst/>
          </a:prstGeom>
          <a:noFill/>
        </p:spPr>
        <p:txBody>
          <a:bodyPr wrap="none" rtlCol="0">
            <a:spAutoFit/>
          </a:bodyPr>
          <a:lstStyle/>
          <a:p>
            <a:r>
              <a:rPr lang="en-US" sz="1400" b="1" dirty="0"/>
              <a:t>All cause mortality; occurring 01/03/2020 – 17/04/2020</a:t>
            </a:r>
          </a:p>
        </p:txBody>
      </p:sp>
    </p:spTree>
    <p:extLst>
      <p:ext uri="{BB962C8B-B14F-4D97-AF65-F5344CB8AC3E}">
        <p14:creationId xmlns:p14="http://schemas.microsoft.com/office/powerpoint/2010/main" val="2107338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1464" y="4188358"/>
            <a:ext cx="7809890" cy="2684650"/>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942202444"/>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59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27 per 100,000 ESP, 95% CI: 20-35</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114</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 per 100,000 ESP, 95% CI: 12-17</a:t>
                      </a:r>
                    </a:p>
                  </a:txBody>
                  <a:tcPr marL="9525" marR="9525" marT="9525" marB="0" anchor="b">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 per 100,000 ESP, 95% CI: 2-14</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 per 100,000 ESP, 95% CI: 17-33</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4-14</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11-22</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193</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18 per 100,000 ESP, 95% CI: 16-21</a:t>
                      </a:r>
                    </a:p>
                  </a:txBody>
                  <a:tcPr marL="9525" marR="9525" marT="9525" marB="0" anchor="b">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6-23</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5-13</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 per 100,000 ESP, 95% CI: 22-48</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 per 100,000 ESP, 95% CI: 12-26</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 per 100,000 ESP, 95% CI: 28-47</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7-19</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2,508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 per 100,000 ESP, 95% CI: 26-28</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19,315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37 per 100,000 ESP, 95% CI: 36-37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866060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3" y="651110"/>
            <a:ext cx="9630016"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6839643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5" y="295835"/>
            <a:ext cx="11236176"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1783523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3752983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sp>
        <p:nvSpPr>
          <p:cNvPr id="13" name="TextBox 12">
            <a:extLst>
              <a:ext uri="{FF2B5EF4-FFF2-40B4-BE49-F238E27FC236}">
                <a16:creationId xmlns:a16="http://schemas.microsoft.com/office/drawing/2014/main" id="{3F4DABDD-18C4-0744-8CFC-F38BCF582EC8}"/>
              </a:ext>
            </a:extLst>
          </p:cNvPr>
          <p:cNvSpPr txBox="1"/>
          <p:nvPr/>
        </p:nvSpPr>
        <p:spPr>
          <a:xfrm>
            <a:off x="0" y="239808"/>
            <a:ext cx="6817658" cy="1815882"/>
          </a:xfrm>
          <a:prstGeom prst="rect">
            <a:avLst/>
          </a:prstGeom>
          <a:noFill/>
        </p:spPr>
        <p:txBody>
          <a:bodyPr wrap="square" rtlCol="0">
            <a:spAutoFit/>
          </a:bodyPr>
          <a:lstStyle/>
          <a:p>
            <a:pPr marL="285750" indent="-285750">
              <a:buFont typeface="Arial" panose="020B0604020202020204" pitchFamily="34" charset="0"/>
              <a:buChar char="•"/>
            </a:pPr>
            <a:r>
              <a:rPr lang="en-GB" sz="1400" dirty="0"/>
              <a:t>In West Sussex, in the week ending 8</a:t>
            </a:r>
            <a:r>
              <a:rPr lang="en-GB" sz="1400" baseline="30000" dirty="0"/>
              <a:t>th</a:t>
            </a:r>
            <a:r>
              <a:rPr lang="en-GB" sz="1400" dirty="0"/>
              <a:t> May, the number of deaths occurring in care homes was almost double the number of deaths occurring in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proportion of deaths occurring in hospitals for West Sussex residents is decreasing.</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proportion of deaths occurring in care homes has been increasing but showed a slight decline in the latest few weeks of reporting (now around 45%).</a:t>
            </a:r>
          </a:p>
          <a:p>
            <a:pPr marL="285750" indent="-285750">
              <a:buFont typeface="Arial" panose="020B0604020202020204" pitchFamily="34" charset="0"/>
              <a:buChar char="•"/>
            </a:pPr>
            <a:endParaRPr lang="en-GB" sz="1400" i="1" dirty="0">
              <a:solidFill>
                <a:schemeClr val="accent1"/>
              </a:solidFill>
            </a:endParaRPr>
          </a:p>
        </p:txBody>
      </p:sp>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4472" y="1930566"/>
            <a:ext cx="6096000" cy="3104444"/>
          </a:xfrm>
          <a:prstGeom prst="rect">
            <a:avLst/>
          </a:prstGeom>
        </p:spPr>
      </p:pic>
      <p:graphicFrame>
        <p:nvGraphicFramePr>
          <p:cNvPr id="17" name="Table 16">
            <a:extLst>
              <a:ext uri="{FF2B5EF4-FFF2-40B4-BE49-F238E27FC236}">
                <a16:creationId xmlns:a16="http://schemas.microsoft.com/office/drawing/2014/main" id="{95B3783E-4A16-1E44-81BE-F3F9C3425D60}"/>
              </a:ext>
            </a:extLst>
          </p:cNvPr>
          <p:cNvGraphicFramePr>
            <a:graphicFrameLocks noGrp="1"/>
          </p:cNvGraphicFramePr>
          <p:nvPr>
            <p:extLst>
              <p:ext uri="{D42A27DB-BD31-4B8C-83A1-F6EECF244321}">
                <p14:modId xmlns:p14="http://schemas.microsoft.com/office/powerpoint/2010/main" val="1411002886"/>
              </p:ext>
            </p:extLst>
          </p:nvPr>
        </p:nvGraphicFramePr>
        <p:xfrm>
          <a:off x="370913" y="5163671"/>
          <a:ext cx="11065808" cy="1440327"/>
        </p:xfrm>
        <a:graphic>
          <a:graphicData uri="http://schemas.openxmlformats.org/drawingml/2006/table">
            <a:tbl>
              <a:tblPr/>
              <a:tblGrid>
                <a:gridCol w="725628">
                  <a:extLst>
                    <a:ext uri="{9D8B030D-6E8A-4147-A177-3AD203B41FA5}">
                      <a16:colId xmlns:a16="http://schemas.microsoft.com/office/drawing/2014/main" val="1998575075"/>
                    </a:ext>
                  </a:extLst>
                </a:gridCol>
                <a:gridCol w="544220">
                  <a:extLst>
                    <a:ext uri="{9D8B030D-6E8A-4147-A177-3AD203B41FA5}">
                      <a16:colId xmlns:a16="http://schemas.microsoft.com/office/drawing/2014/main" val="4082139058"/>
                    </a:ext>
                  </a:extLst>
                </a:gridCol>
                <a:gridCol w="544220">
                  <a:extLst>
                    <a:ext uri="{9D8B030D-6E8A-4147-A177-3AD203B41FA5}">
                      <a16:colId xmlns:a16="http://schemas.microsoft.com/office/drawing/2014/main" val="1877115370"/>
                    </a:ext>
                  </a:extLst>
                </a:gridCol>
                <a:gridCol w="544220">
                  <a:extLst>
                    <a:ext uri="{9D8B030D-6E8A-4147-A177-3AD203B41FA5}">
                      <a16:colId xmlns:a16="http://schemas.microsoft.com/office/drawing/2014/main" val="696609331"/>
                    </a:ext>
                  </a:extLst>
                </a:gridCol>
                <a:gridCol w="544220">
                  <a:extLst>
                    <a:ext uri="{9D8B030D-6E8A-4147-A177-3AD203B41FA5}">
                      <a16:colId xmlns:a16="http://schemas.microsoft.com/office/drawing/2014/main" val="945435690"/>
                    </a:ext>
                  </a:extLst>
                </a:gridCol>
                <a:gridCol w="544220">
                  <a:extLst>
                    <a:ext uri="{9D8B030D-6E8A-4147-A177-3AD203B41FA5}">
                      <a16:colId xmlns:a16="http://schemas.microsoft.com/office/drawing/2014/main" val="4099392816"/>
                    </a:ext>
                  </a:extLst>
                </a:gridCol>
                <a:gridCol w="544220">
                  <a:extLst>
                    <a:ext uri="{9D8B030D-6E8A-4147-A177-3AD203B41FA5}">
                      <a16:colId xmlns:a16="http://schemas.microsoft.com/office/drawing/2014/main" val="2492613715"/>
                    </a:ext>
                  </a:extLst>
                </a:gridCol>
                <a:gridCol w="544220">
                  <a:extLst>
                    <a:ext uri="{9D8B030D-6E8A-4147-A177-3AD203B41FA5}">
                      <a16:colId xmlns:a16="http://schemas.microsoft.com/office/drawing/2014/main" val="4065020466"/>
                    </a:ext>
                  </a:extLst>
                </a:gridCol>
                <a:gridCol w="544220">
                  <a:extLst>
                    <a:ext uri="{9D8B030D-6E8A-4147-A177-3AD203B41FA5}">
                      <a16:colId xmlns:a16="http://schemas.microsoft.com/office/drawing/2014/main" val="1865002551"/>
                    </a:ext>
                  </a:extLst>
                </a:gridCol>
                <a:gridCol w="544220">
                  <a:extLst>
                    <a:ext uri="{9D8B030D-6E8A-4147-A177-3AD203B41FA5}">
                      <a16:colId xmlns:a16="http://schemas.microsoft.com/office/drawing/2014/main" val="3813846355"/>
                    </a:ext>
                  </a:extLst>
                </a:gridCol>
                <a:gridCol w="544220">
                  <a:extLst>
                    <a:ext uri="{9D8B030D-6E8A-4147-A177-3AD203B41FA5}">
                      <a16:colId xmlns:a16="http://schemas.microsoft.com/office/drawing/2014/main" val="234630756"/>
                    </a:ext>
                  </a:extLst>
                </a:gridCol>
                <a:gridCol w="544220">
                  <a:extLst>
                    <a:ext uri="{9D8B030D-6E8A-4147-A177-3AD203B41FA5}">
                      <a16:colId xmlns:a16="http://schemas.microsoft.com/office/drawing/2014/main" val="3725478471"/>
                    </a:ext>
                  </a:extLst>
                </a:gridCol>
                <a:gridCol w="544220">
                  <a:extLst>
                    <a:ext uri="{9D8B030D-6E8A-4147-A177-3AD203B41FA5}">
                      <a16:colId xmlns:a16="http://schemas.microsoft.com/office/drawing/2014/main" val="2828013913"/>
                    </a:ext>
                  </a:extLst>
                </a:gridCol>
                <a:gridCol w="544220">
                  <a:extLst>
                    <a:ext uri="{9D8B030D-6E8A-4147-A177-3AD203B41FA5}">
                      <a16:colId xmlns:a16="http://schemas.microsoft.com/office/drawing/2014/main" val="2637868432"/>
                    </a:ext>
                  </a:extLst>
                </a:gridCol>
                <a:gridCol w="544220">
                  <a:extLst>
                    <a:ext uri="{9D8B030D-6E8A-4147-A177-3AD203B41FA5}">
                      <a16:colId xmlns:a16="http://schemas.microsoft.com/office/drawing/2014/main" val="1956483777"/>
                    </a:ext>
                  </a:extLst>
                </a:gridCol>
                <a:gridCol w="544220">
                  <a:extLst>
                    <a:ext uri="{9D8B030D-6E8A-4147-A177-3AD203B41FA5}">
                      <a16:colId xmlns:a16="http://schemas.microsoft.com/office/drawing/2014/main" val="1653521048"/>
                    </a:ext>
                  </a:extLst>
                </a:gridCol>
                <a:gridCol w="544220">
                  <a:extLst>
                    <a:ext uri="{9D8B030D-6E8A-4147-A177-3AD203B41FA5}">
                      <a16:colId xmlns:a16="http://schemas.microsoft.com/office/drawing/2014/main" val="2665635879"/>
                    </a:ext>
                  </a:extLst>
                </a:gridCol>
                <a:gridCol w="544220">
                  <a:extLst>
                    <a:ext uri="{9D8B030D-6E8A-4147-A177-3AD203B41FA5}">
                      <a16:colId xmlns:a16="http://schemas.microsoft.com/office/drawing/2014/main" val="2210826613"/>
                    </a:ext>
                  </a:extLst>
                </a:gridCol>
                <a:gridCol w="544220">
                  <a:extLst>
                    <a:ext uri="{9D8B030D-6E8A-4147-A177-3AD203B41FA5}">
                      <a16:colId xmlns:a16="http://schemas.microsoft.com/office/drawing/2014/main" val="1066874851"/>
                    </a:ext>
                  </a:extLst>
                </a:gridCol>
                <a:gridCol w="544220">
                  <a:extLst>
                    <a:ext uri="{9D8B030D-6E8A-4147-A177-3AD203B41FA5}">
                      <a16:colId xmlns:a16="http://schemas.microsoft.com/office/drawing/2014/main" val="1570344299"/>
                    </a:ext>
                  </a:extLst>
                </a:gridCol>
              </a:tblGrid>
              <a:tr h="392817">
                <a:tc>
                  <a:txBody>
                    <a:bodyPr/>
                    <a:lstStyle/>
                    <a:p>
                      <a:pPr algn="l" fontAlgn="t"/>
                      <a:r>
                        <a:rPr lang="en-GB" sz="9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3rd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10th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17th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24th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31st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7th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14th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21st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28th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6th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13th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20th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27th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3rd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10th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17th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24th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1st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8th </a:t>
                      </a: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9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25.9%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20.6%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22.4%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24.1%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28.4%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19.7%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21.3%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22.2%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22.9%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23.1%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21.9%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24.6%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20.1%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9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29.2%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28.5%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31.1%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30.6%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30.6%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29.2%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28.4%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31.8%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30.7%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35.7%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33.8%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33.9%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39.7%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49.2%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45.2%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45.7%</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9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37.3%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42.1%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39.3%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44.6%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39.4%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41.6%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40.7%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43.3%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34.1%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38.5%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34.8%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36.4%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27.4%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24.6%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23.6%</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9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8.8%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7.2%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9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0.5%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0.7%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272901" cy="307777"/>
          </a:xfrm>
          <a:prstGeom prst="rect">
            <a:avLst/>
          </a:prstGeom>
          <a:noFill/>
        </p:spPr>
        <p:txBody>
          <a:bodyPr wrap="none" rtlCol="0">
            <a:spAutoFit/>
          </a:bodyPr>
          <a:lstStyle/>
          <a:p>
            <a:r>
              <a:rPr lang="en-US" sz="1400" b="1" dirty="0"/>
              <a:t>All cause mortality; West Sussex; week ending 8th May</a:t>
            </a:r>
          </a:p>
        </p:txBody>
      </p:sp>
    </p:spTree>
    <p:extLst>
      <p:ext uri="{BB962C8B-B14F-4D97-AF65-F5344CB8AC3E}">
        <p14:creationId xmlns:p14="http://schemas.microsoft.com/office/powerpoint/2010/main" val="305101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16</a:t>
            </a:r>
            <a:r>
              <a:rPr lang="en-GB" sz="1200" baseline="30000" dirty="0">
                <a:solidFill>
                  <a:srgbClr val="FF0000"/>
                </a:solidFill>
              </a:rPr>
              <a:t>th</a:t>
            </a:r>
            <a:r>
              <a:rPr lang="en-GB" sz="1200" dirty="0">
                <a:solidFill>
                  <a:srgbClr val="FF0000"/>
                </a:solidFill>
              </a:rPr>
              <a:t> May.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52115" cy="307777"/>
          </a:xfrm>
          <a:prstGeom prst="rect">
            <a:avLst/>
          </a:prstGeom>
          <a:noFill/>
        </p:spPr>
        <p:txBody>
          <a:bodyPr wrap="none" rtlCol="0">
            <a:spAutoFit/>
          </a:bodyPr>
          <a:lstStyle/>
          <a:p>
            <a:r>
              <a:rPr lang="en-US" sz="1400" b="1" dirty="0"/>
              <a:t>Crude rate of Covid-19 mortality in Care Homes; to week ending 08/05/2020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extLst>
              <p:ext uri="{D42A27DB-BD31-4B8C-83A1-F6EECF244321}">
                <p14:modId xmlns:p14="http://schemas.microsoft.com/office/powerpoint/2010/main" val="307843934"/>
              </p:ext>
            </p:extLst>
          </p:nvPr>
        </p:nvGraphicFramePr>
        <p:xfrm>
          <a:off x="7167283" y="4632801"/>
          <a:ext cx="4876799" cy="171386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1st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8th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18.2 (12.9-24.9)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98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11.9 (9.6-14.5)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a:t>
                      </a:r>
                      <a:r>
                        <a:rPr lang="en-GB" sz="1050" b="1" i="0" u="none" strike="noStrike" dirty="0">
                          <a:solidFill>
                            <a:srgbClr val="000000"/>
                          </a:solidFill>
                          <a:effectLst/>
                          <a:latin typeface="Calibri" panose="020F0502020204030204" pitchFamily="34" charset="0"/>
                        </a:rPr>
                        <a:t> </a:t>
                      </a:r>
                      <a:r>
                        <a:rPr lang="en-GB" sz="1050" b="0" i="0" u="none" strike="noStrike" dirty="0">
                          <a:solidFill>
                            <a:srgbClr val="000000"/>
                          </a:solidFill>
                          <a:effectLst/>
                          <a:latin typeface="Calibri" panose="020F0502020204030204" pitchFamily="34" charset="0"/>
                        </a:rPr>
                        <a:t>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19.3 (16.7-22.2)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dirty="0">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-29.30%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16.2 (14.5-18.1)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2,048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-621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-30.30%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10,210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22.4 (22-22.8)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Tree>
    <p:extLst>
      <p:ext uri="{BB962C8B-B14F-4D97-AF65-F5344CB8AC3E}">
        <p14:creationId xmlns:p14="http://schemas.microsoft.com/office/powerpoint/2010/main" val="2563497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E76FC7-B922-7E4D-9C0A-F6F786E12B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367" y="405726"/>
            <a:ext cx="6096000" cy="2540000"/>
          </a:xfrm>
          <a:prstGeom prst="rect">
            <a:avLst/>
          </a:prstGeom>
        </p:spPr>
      </p:pic>
      <p:pic>
        <p:nvPicPr>
          <p:cNvPr id="5" name="Picture 4">
            <a:extLst>
              <a:ext uri="{FF2B5EF4-FFF2-40B4-BE49-F238E27FC236}">
                <a16:creationId xmlns:a16="http://schemas.microsoft.com/office/drawing/2014/main" id="{D9F95CFE-9800-F443-B951-40A82116CB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3367" y="3746500"/>
            <a:ext cx="6096000" cy="2540000"/>
          </a:xfrm>
          <a:prstGeom prst="rect">
            <a:avLst/>
          </a:prstGeom>
        </p:spPr>
      </p:pic>
      <p:sp>
        <p:nvSpPr>
          <p:cNvPr id="6" name="TextBox 5">
            <a:extLst>
              <a:ext uri="{FF2B5EF4-FFF2-40B4-BE49-F238E27FC236}">
                <a16:creationId xmlns:a16="http://schemas.microsoft.com/office/drawing/2014/main" id="{2C65CF02-D8C8-AB43-A60B-E069D18B861F}"/>
              </a:ext>
            </a:extLst>
          </p:cNvPr>
          <p:cNvSpPr txBox="1"/>
          <p:nvPr/>
        </p:nvSpPr>
        <p:spPr>
          <a:xfrm>
            <a:off x="6736392" y="405726"/>
            <a:ext cx="4531121" cy="4401205"/>
          </a:xfrm>
          <a:prstGeom prst="rect">
            <a:avLst/>
          </a:prstGeom>
          <a:noFill/>
        </p:spPr>
        <p:txBody>
          <a:bodyPr wrap="square" rtlCol="0">
            <a:spAutoFit/>
          </a:bodyPr>
          <a:lstStyle/>
          <a:p>
            <a:pPr marL="285750" indent="-285750">
              <a:buFont typeface="Arial" panose="020B0604020202020204" pitchFamily="34" charset="0"/>
              <a:buChar char="•"/>
            </a:pPr>
            <a:r>
              <a:rPr lang="en-GB" sz="1200" dirty="0">
                <a:solidFill>
                  <a:schemeClr val="accent1"/>
                </a:solidFill>
              </a:rPr>
              <a:t>As some areas record their first few confirmed cases on different days, the x axis (along the bottom from left to right) has been redrawn to count the number of days since case number 10. </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Starting on case number 10, rather than case number 1, means that the trajectories are more established and potentially showing transmission within an area as opposed to single cases coming into the area.</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In addition, on the bottom plot, the y (vertical) axis has been redrawn to show the cumulative number of confirmed cases on a logarithmic scale to highlight changes in growth (speeding up or slowing down) of infections.</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dirty="0">
                <a:solidFill>
                  <a:schemeClr val="accent1"/>
                </a:solidFill>
              </a:rPr>
              <a:t>A straight line with a steep slope indicates that the diagnosed cases will double in a short period of time whereas a line with a flatter slope suggests that the cases are not growing as quickly and will take much longer to double.</a:t>
            </a:r>
          </a:p>
          <a:p>
            <a:pPr marL="285750" indent="-285750">
              <a:buFont typeface="Arial" panose="020B0604020202020204" pitchFamily="34" charset="0"/>
              <a:buChar char="•"/>
            </a:pPr>
            <a:endParaRPr lang="en-GB" sz="1200" dirty="0">
              <a:solidFill>
                <a:schemeClr val="accent1"/>
              </a:solidFill>
            </a:endParaRPr>
          </a:p>
          <a:p>
            <a:pPr marL="285750" indent="-285750">
              <a:buFont typeface="Arial" panose="020B0604020202020204" pitchFamily="34" charset="0"/>
              <a:buChar char="•"/>
            </a:pPr>
            <a:r>
              <a:rPr lang="en-GB" sz="1200" dirty="0"/>
              <a:t>As at 17 May, West Sussex has recorded 1,276 confirmed Covid-19 cases. This is 54.3% of confirmed cases in Sussex to date.</a:t>
            </a:r>
          </a:p>
          <a:p>
            <a:pPr marL="285750" indent="-285750">
              <a:buFont typeface="Arial" panose="020B0604020202020204" pitchFamily="34" charset="0"/>
              <a:buChar char="•"/>
            </a:pPr>
            <a:endParaRPr lang="en-GB" sz="1400" dirty="0">
              <a:solidFill>
                <a:schemeClr val="accent1"/>
              </a:solidFill>
            </a:endParaRPr>
          </a:p>
          <a:p>
            <a:pPr marL="285750" indent="-285750">
              <a:buFont typeface="Arial" panose="020B0604020202020204" pitchFamily="34" charset="0"/>
              <a:buChar char="•"/>
            </a:pPr>
            <a:endParaRPr lang="en-GB" sz="1400" i="1" dirty="0">
              <a:solidFill>
                <a:schemeClr val="accent1"/>
              </a:solidFill>
            </a:endParaRPr>
          </a:p>
        </p:txBody>
      </p:sp>
    </p:spTree>
    <p:extLst>
      <p:ext uri="{BB962C8B-B14F-4D97-AF65-F5344CB8AC3E}">
        <p14:creationId xmlns:p14="http://schemas.microsoft.com/office/powerpoint/2010/main" val="2942687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15th May.</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15th May there have been 210 Covid-19 deaths notified to Care Quality Commission from West Sussex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37.9% of the 554 deaths notified to CQC between 10th April and 15th May.</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6876819" cy="307777"/>
          </a:xfrm>
          <a:prstGeom prst="rect">
            <a:avLst/>
          </a:prstGeom>
          <a:noFill/>
        </p:spPr>
        <p:txBody>
          <a:bodyPr wrap="none" rtlCol="0">
            <a:spAutoFit/>
          </a:bodyPr>
          <a:lstStyle/>
          <a:p>
            <a:r>
              <a:rPr lang="en-US" sz="1400" b="1" dirty="0"/>
              <a:t>Daily care home deaths notified to the Care Quality Commission; West Sussex 15/05/2020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4" y="3683000"/>
            <a:ext cx="6773333" cy="3175000"/>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41915" y="459570"/>
            <a:ext cx="6773333" cy="3175000"/>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17/05/2020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extLst>
              <p:ext uri="{D42A27DB-BD31-4B8C-83A1-F6EECF244321}">
                <p14:modId xmlns:p14="http://schemas.microsoft.com/office/powerpoint/2010/main" val="3408697893"/>
              </p:ext>
            </p:extLst>
          </p:nvPr>
        </p:nvGraphicFramePr>
        <p:xfrm>
          <a:off x="526774" y="4386806"/>
          <a:ext cx="10942983" cy="1776894"/>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410108">
                  <a:extLst>
                    <a:ext uri="{9D8B030D-6E8A-4147-A177-3AD203B41FA5}">
                      <a16:colId xmlns:a16="http://schemas.microsoft.com/office/drawing/2014/main" val="2741019677"/>
                    </a:ext>
                  </a:extLst>
                </a:gridCol>
                <a:gridCol w="410108">
                  <a:extLst>
                    <a:ext uri="{9D8B030D-6E8A-4147-A177-3AD203B41FA5}">
                      <a16:colId xmlns:a16="http://schemas.microsoft.com/office/drawing/2014/main" val="3285910510"/>
                    </a:ext>
                  </a:extLst>
                </a:gridCol>
                <a:gridCol w="410108">
                  <a:extLst>
                    <a:ext uri="{9D8B030D-6E8A-4147-A177-3AD203B41FA5}">
                      <a16:colId xmlns:a16="http://schemas.microsoft.com/office/drawing/2014/main" val="2084136325"/>
                    </a:ext>
                  </a:extLst>
                </a:gridCol>
                <a:gridCol w="41010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t"/>
                      <a:r>
                        <a:rPr lang="en-GB" sz="1000" b="1" i="0" u="none" strike="noStrike" dirty="0">
                          <a:solidFill>
                            <a:srgbClr val="000000"/>
                          </a:solidFill>
                          <a:effectLst/>
                          <a:latin typeface="Calibri" panose="020F0502020204030204" pitchFamily="34" charset="0"/>
                        </a:rPr>
                        <a:t>Trust</a:t>
                      </a:r>
                    </a:p>
                  </a:txBody>
                  <a:tcPr marL="6534" marR="6534" marT="6534" marB="0">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4th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5th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6th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7th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8th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9th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10th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11th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12th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13th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7E6E6"/>
                    </a:solidFill>
                  </a:tcPr>
                </a:tc>
                <a:tc>
                  <a:txBody>
                    <a:bodyPr/>
                    <a:lstStyle/>
                    <a:p>
                      <a:pPr algn="r" fontAlgn="b"/>
                      <a:r>
                        <a:rPr lang="en-GB" sz="1000" b="1" i="0" u="none" strike="noStrike" dirty="0">
                          <a:solidFill>
                            <a:srgbClr val="000000"/>
                          </a:solidFill>
                          <a:effectLst/>
                          <a:latin typeface="Calibri" panose="020F0502020204030204" pitchFamily="34" charset="0"/>
                        </a:rPr>
                        <a:t>14th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7E6E6"/>
                    </a:solidFill>
                  </a:tcPr>
                </a:tc>
                <a:tc>
                  <a:txBody>
                    <a:bodyPr/>
                    <a:lstStyle/>
                    <a:p>
                      <a:pPr algn="r" fontAlgn="b"/>
                      <a:r>
                        <a:rPr lang="en-GB" sz="1000" b="1" i="0" u="none" strike="noStrike" dirty="0">
                          <a:solidFill>
                            <a:srgbClr val="000000"/>
                          </a:solidFill>
                          <a:effectLst/>
                          <a:latin typeface="Calibri" panose="020F0502020204030204" pitchFamily="34" charset="0"/>
                        </a:rPr>
                        <a:t>15th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7E6E6"/>
                    </a:solidFill>
                  </a:tcPr>
                </a:tc>
                <a:tc>
                  <a:txBody>
                    <a:bodyPr/>
                    <a:lstStyle/>
                    <a:p>
                      <a:pPr algn="r" fontAlgn="b"/>
                      <a:r>
                        <a:rPr lang="en-GB" sz="1000" b="1" i="0" u="none" strike="noStrike" dirty="0">
                          <a:solidFill>
                            <a:srgbClr val="000000"/>
                          </a:solidFill>
                          <a:effectLst/>
                          <a:latin typeface="Calibri" panose="020F0502020204030204" pitchFamily="34" charset="0"/>
                        </a:rPr>
                        <a:t>16th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7E6E6"/>
                    </a:solidFill>
                  </a:tcPr>
                </a:tc>
                <a:tc>
                  <a:txBody>
                    <a:bodyPr/>
                    <a:lstStyle/>
                    <a:p>
                      <a:pPr algn="r" fontAlgn="b"/>
                      <a:r>
                        <a:rPr lang="en-GB" sz="1000" b="1" i="0" u="none" strike="noStrike">
                          <a:solidFill>
                            <a:srgbClr val="000000"/>
                          </a:solidFill>
                          <a:effectLst/>
                          <a:latin typeface="Calibri" panose="020F0502020204030204" pitchFamily="34" charset="0"/>
                        </a:rPr>
                        <a:t>17th May 2020</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7E6E6"/>
                    </a:solidFill>
                  </a:tcPr>
                </a:tc>
                <a:tc>
                  <a:txBody>
                    <a:bodyPr/>
                    <a:lstStyle/>
                    <a:p>
                      <a:pPr algn="r" fontAlgn="b"/>
                      <a:r>
                        <a:rPr lang="en-GB" sz="1000" b="1" i="0" u="none" strike="noStrike">
                          <a:solidFill>
                            <a:srgbClr val="000000"/>
                          </a:solidFill>
                          <a:effectLst/>
                          <a:latin typeface="Calibri" panose="020F0502020204030204" pitchFamily="34" charset="0"/>
                        </a:rPr>
                        <a:t>Total deaths reported in Trust so far</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nchor="b">
                    <a:lnL>
                      <a:noFill/>
                    </a:lnL>
                    <a:lnR>
                      <a:noFill/>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17894899"/>
                  </a:ext>
                </a:extLst>
              </a:tr>
              <a:tr h="232039">
                <a:tc>
                  <a:txBody>
                    <a:bodyPr/>
                    <a:lstStyle/>
                    <a:p>
                      <a:pPr algn="l" fontAlgn="t"/>
                      <a:r>
                        <a:rPr lang="en-GB" sz="1000" b="0" i="0" u="none" strike="noStrike" dirty="0">
                          <a:solidFill>
                            <a:srgbClr val="000000"/>
                          </a:solidFill>
                          <a:effectLst/>
                          <a:latin typeface="Calibri" panose="020F0502020204030204" pitchFamily="34" charset="0"/>
                        </a:rPr>
                        <a:t>Brighton and Sussex University Hospitals NHS Trust</a:t>
                      </a:r>
                    </a:p>
                  </a:txBody>
                  <a:tcPr marL="6534" marR="6534" marT="6534"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22.6 per 100,000 (18.7-27)</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192662738"/>
                  </a:ext>
                </a:extLst>
              </a:tr>
              <a:tr h="215626">
                <a:tc>
                  <a:txBody>
                    <a:bodyPr/>
                    <a:lstStyle/>
                    <a:p>
                      <a:pPr algn="l" fontAlgn="t"/>
                      <a:r>
                        <a:rPr lang="en-GB" sz="1000" b="0" i="0" u="none" strike="noStrike">
                          <a:solidFill>
                            <a:srgbClr val="000000"/>
                          </a:solidFill>
                          <a:effectLst/>
                          <a:latin typeface="Calibri" panose="020F0502020204030204" pitchFamily="34" charset="0"/>
                        </a:rPr>
                        <a:t>East Sussex Healthcare NHS Trust</a:t>
                      </a:r>
                    </a:p>
                  </a:txBody>
                  <a:tcPr marL="6534" marR="6534" marT="6534"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78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21.4 per 100,000 (16.9-26.7)</a:t>
                      </a:r>
                    </a:p>
                  </a:txBody>
                  <a:tcPr marL="9525" marR="9525" marT="9525" marB="0" anchor="b">
                    <a:lnL>
                      <a:noFill/>
                    </a:lnL>
                    <a:lnR>
                      <a:noFill/>
                    </a:lnR>
                    <a:lnT>
                      <a:noFill/>
                    </a:lnT>
                    <a:lnB>
                      <a:noFill/>
                    </a:lnB>
                  </a:tcPr>
                </a:tc>
                <a:extLst>
                  <a:ext uri="{0D108BD9-81ED-4DB2-BD59-A6C34878D82A}">
                    <a16:rowId xmlns:a16="http://schemas.microsoft.com/office/drawing/2014/main" val="2823211010"/>
                  </a:ext>
                </a:extLst>
              </a:tr>
              <a:tr h="215626">
                <a:tc>
                  <a:txBody>
                    <a:bodyPr/>
                    <a:lstStyle/>
                    <a:p>
                      <a:pPr algn="l" fontAlgn="t"/>
                      <a:r>
                        <a:rPr lang="en-GB" sz="1000" b="0" i="0" u="none" strike="noStrike">
                          <a:solidFill>
                            <a:srgbClr val="000000"/>
                          </a:solidFill>
                          <a:effectLst/>
                          <a:latin typeface="Calibri" panose="020F0502020204030204" pitchFamily="34" charset="0"/>
                        </a:rPr>
                        <a:t>Surrey and Sussex Healthcare NHS Trust</a:t>
                      </a:r>
                    </a:p>
                  </a:txBody>
                  <a:tcPr marL="6534" marR="6534" marT="6534"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dirty="0">
                          <a:solidFill>
                            <a:srgbClr val="000000"/>
                          </a:solidFill>
                          <a:effectLst/>
                          <a:latin typeface="Calibri" panose="020F0502020204030204" pitchFamily="34" charset="0"/>
                        </a:rPr>
                        <a:t>2</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dirty="0">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dirty="0">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227</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59.4 per 100,000 (51.9-67.6)</a:t>
                      </a:r>
                    </a:p>
                  </a:txBody>
                  <a:tcPr marL="9525" marR="9525" marT="9525" marB="0" anchor="b">
                    <a:lnL>
                      <a:noFill/>
                    </a:lnL>
                    <a:lnR>
                      <a:noFill/>
                    </a:lnR>
                    <a:lnT>
                      <a:noFill/>
                    </a:lnT>
                    <a:lnB>
                      <a:noFill/>
                    </a:lnB>
                  </a:tcPr>
                </a:tc>
                <a:extLst>
                  <a:ext uri="{0D108BD9-81ED-4DB2-BD59-A6C34878D82A}">
                    <a16:rowId xmlns:a16="http://schemas.microsoft.com/office/drawing/2014/main" val="2892782944"/>
                  </a:ext>
                </a:extLst>
              </a:tr>
              <a:tr h="215626">
                <a:tc>
                  <a:txBody>
                    <a:bodyPr/>
                    <a:lstStyle/>
                    <a:p>
                      <a:pPr algn="l" fontAlgn="t"/>
                      <a:r>
                        <a:rPr lang="en-GB" sz="1000" b="0" i="0" u="none" strike="noStrike">
                          <a:solidFill>
                            <a:srgbClr val="000000"/>
                          </a:solidFill>
                          <a:effectLst/>
                          <a:latin typeface="Calibri" panose="020F0502020204030204" pitchFamily="34" charset="0"/>
                        </a:rPr>
                        <a:t>Sussex Community NHS Foundation Trust</a:t>
                      </a:r>
                    </a:p>
                  </a:txBody>
                  <a:tcPr marL="6534" marR="6534" marT="6534"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dirty="0">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dirty="0">
                          <a:solidFill>
                            <a:srgbClr val="000000"/>
                          </a:solidFill>
                          <a:effectLst/>
                          <a:latin typeface="Calibri" panose="020F0502020204030204" pitchFamily="34" charset="0"/>
                        </a:rPr>
                        <a:t>15</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3216640812"/>
                  </a:ext>
                </a:extLst>
              </a:tr>
              <a:tr h="215626">
                <a:tc>
                  <a:txBody>
                    <a:bodyPr/>
                    <a:lstStyle/>
                    <a:p>
                      <a:pPr algn="l" fontAlgn="t"/>
                      <a:r>
                        <a:rPr lang="en-GB" sz="1000" b="0" i="0" u="none" strike="noStrike">
                          <a:solidFill>
                            <a:srgbClr val="000000"/>
                          </a:solidFill>
                          <a:effectLst/>
                          <a:latin typeface="Calibri" panose="020F0502020204030204" pitchFamily="34" charset="0"/>
                        </a:rPr>
                        <a:t>Western Sussex Hospitals NHS Foundation Trust</a:t>
                      </a:r>
                    </a:p>
                  </a:txBody>
                  <a:tcPr marL="6534" marR="6534" marT="6534"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dirty="0">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93</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19.5 per 100,000 (15.7-23.9)</a:t>
                      </a:r>
                    </a:p>
                  </a:txBody>
                  <a:tcPr marL="9525" marR="9525" marT="9525" marB="0" anchor="b">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t"/>
                      <a:r>
                        <a:rPr lang="en-GB" sz="1000" b="0" i="0" u="none" strike="noStrike">
                          <a:solidFill>
                            <a:srgbClr val="000000"/>
                          </a:solidFill>
                          <a:effectLst/>
                          <a:latin typeface="Calibri" panose="020F0502020204030204" pitchFamily="34" charset="0"/>
                        </a:rPr>
                        <a:t>England</a:t>
                      </a:r>
                    </a:p>
                  </a:txBody>
                  <a:tcPr marL="6534" marR="6534" marT="6534"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246</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246</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239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188</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144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92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dirty="0">
                          <a:solidFill>
                            <a:srgbClr val="000000"/>
                          </a:solidFill>
                          <a:effectLst/>
                          <a:latin typeface="Calibri" panose="020F0502020204030204" pitchFamily="34" charset="0"/>
                        </a:rPr>
                        <a:t>24,739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4" y="764898"/>
            <a:ext cx="6556197" cy="3338804"/>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14628" y="6131043"/>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8" name="TextBox 7">
            <a:extLst>
              <a:ext uri="{FF2B5EF4-FFF2-40B4-BE49-F238E27FC236}">
                <a16:creationId xmlns:a16="http://schemas.microsoft.com/office/drawing/2014/main" id="{27E4FEF2-C4DE-724F-A10C-F3A402F0E0A0}"/>
              </a:ext>
            </a:extLst>
          </p:cNvPr>
          <p:cNvSpPr txBox="1"/>
          <p:nvPr/>
        </p:nvSpPr>
        <p:spPr>
          <a:xfrm>
            <a:off x="362714" y="4148291"/>
            <a:ext cx="6665607" cy="276999"/>
          </a:xfrm>
          <a:prstGeom prst="rect">
            <a:avLst/>
          </a:prstGeom>
          <a:noFill/>
        </p:spPr>
        <p:txBody>
          <a:bodyPr wrap="none" rtlCol="0">
            <a:spAutoFit/>
          </a:bodyPr>
          <a:lstStyle/>
          <a:p>
            <a:r>
              <a:rPr lang="en-US" sz="1200" b="1" dirty="0"/>
              <a:t>Daily hospital deaths notified to Department for Health and Social Care; last </a:t>
            </a:r>
            <a:r>
              <a:rPr lang="en-US" sz="1200" b="1"/>
              <a:t>14 days </a:t>
            </a:r>
            <a:r>
              <a:rPr lang="en-US" sz="1200" b="1" dirty="0"/>
              <a:t>to 17/05/2020</a:t>
            </a:r>
          </a:p>
        </p:txBody>
      </p:sp>
    </p:spTree>
    <p:extLst>
      <p:ext uri="{BB962C8B-B14F-4D97-AF65-F5344CB8AC3E}">
        <p14:creationId xmlns:p14="http://schemas.microsoft.com/office/powerpoint/2010/main" val="1402182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693866"/>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ONS have released (as of 19/05/2020)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8th May but were registered up to 16th May.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17/04/2020 by sex at local level are presented here and will be updated as soon as more recent data becomes available.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799517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a:t>
            </a:r>
            <a:r>
              <a:rPr lang="en-GB" b="1" dirty="0">
                <a:solidFill>
                  <a:srgbClr val="FF0000"/>
                </a:solidFill>
              </a:rPr>
              <a:t>Deaths by Date of Occurrence</a:t>
            </a:r>
            <a:endParaRPr lang="en-GB" b="1"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extLst>
              <p:ext uri="{D42A27DB-BD31-4B8C-83A1-F6EECF244321}">
                <p14:modId xmlns:p14="http://schemas.microsoft.com/office/powerpoint/2010/main" val="1082012233"/>
              </p:ext>
            </p:extLst>
          </p:nvPr>
        </p:nvGraphicFramePr>
        <p:xfrm>
          <a:off x="377687" y="840259"/>
          <a:ext cx="11550611" cy="5220671"/>
        </p:xfrm>
        <a:graphic>
          <a:graphicData uri="http://schemas.openxmlformats.org/drawingml/2006/table">
            <a:tbl>
              <a:tblPr/>
              <a:tblGrid>
                <a:gridCol w="1558568">
                  <a:extLst>
                    <a:ext uri="{9D8B030D-6E8A-4147-A177-3AD203B41FA5}">
                      <a16:colId xmlns:a16="http://schemas.microsoft.com/office/drawing/2014/main" val="914011533"/>
                    </a:ext>
                  </a:extLst>
                </a:gridCol>
                <a:gridCol w="525897">
                  <a:extLst>
                    <a:ext uri="{9D8B030D-6E8A-4147-A177-3AD203B41FA5}">
                      <a16:colId xmlns:a16="http://schemas.microsoft.com/office/drawing/2014/main" val="1234676251"/>
                    </a:ext>
                  </a:extLst>
                </a:gridCol>
                <a:gridCol w="525897">
                  <a:extLst>
                    <a:ext uri="{9D8B030D-6E8A-4147-A177-3AD203B41FA5}">
                      <a16:colId xmlns:a16="http://schemas.microsoft.com/office/drawing/2014/main" val="4290614221"/>
                    </a:ext>
                  </a:extLst>
                </a:gridCol>
                <a:gridCol w="525897">
                  <a:extLst>
                    <a:ext uri="{9D8B030D-6E8A-4147-A177-3AD203B41FA5}">
                      <a16:colId xmlns:a16="http://schemas.microsoft.com/office/drawing/2014/main" val="3570678717"/>
                    </a:ext>
                  </a:extLst>
                </a:gridCol>
                <a:gridCol w="525897">
                  <a:extLst>
                    <a:ext uri="{9D8B030D-6E8A-4147-A177-3AD203B41FA5}">
                      <a16:colId xmlns:a16="http://schemas.microsoft.com/office/drawing/2014/main" val="3557013875"/>
                    </a:ext>
                  </a:extLst>
                </a:gridCol>
                <a:gridCol w="525897">
                  <a:extLst>
                    <a:ext uri="{9D8B030D-6E8A-4147-A177-3AD203B41FA5}">
                      <a16:colId xmlns:a16="http://schemas.microsoft.com/office/drawing/2014/main" val="3143303423"/>
                    </a:ext>
                  </a:extLst>
                </a:gridCol>
                <a:gridCol w="525897">
                  <a:extLst>
                    <a:ext uri="{9D8B030D-6E8A-4147-A177-3AD203B41FA5}">
                      <a16:colId xmlns:a16="http://schemas.microsoft.com/office/drawing/2014/main" val="811113895"/>
                    </a:ext>
                  </a:extLst>
                </a:gridCol>
                <a:gridCol w="525897">
                  <a:extLst>
                    <a:ext uri="{9D8B030D-6E8A-4147-A177-3AD203B41FA5}">
                      <a16:colId xmlns:a16="http://schemas.microsoft.com/office/drawing/2014/main" val="3260015052"/>
                    </a:ext>
                  </a:extLst>
                </a:gridCol>
                <a:gridCol w="525897">
                  <a:extLst>
                    <a:ext uri="{9D8B030D-6E8A-4147-A177-3AD203B41FA5}">
                      <a16:colId xmlns:a16="http://schemas.microsoft.com/office/drawing/2014/main" val="3530290400"/>
                    </a:ext>
                  </a:extLst>
                </a:gridCol>
                <a:gridCol w="525897">
                  <a:extLst>
                    <a:ext uri="{9D8B030D-6E8A-4147-A177-3AD203B41FA5}">
                      <a16:colId xmlns:a16="http://schemas.microsoft.com/office/drawing/2014/main" val="1016590592"/>
                    </a:ext>
                  </a:extLst>
                </a:gridCol>
                <a:gridCol w="525897">
                  <a:extLst>
                    <a:ext uri="{9D8B030D-6E8A-4147-A177-3AD203B41FA5}">
                      <a16:colId xmlns:a16="http://schemas.microsoft.com/office/drawing/2014/main" val="845157241"/>
                    </a:ext>
                  </a:extLst>
                </a:gridCol>
                <a:gridCol w="525897">
                  <a:extLst>
                    <a:ext uri="{9D8B030D-6E8A-4147-A177-3AD203B41FA5}">
                      <a16:colId xmlns:a16="http://schemas.microsoft.com/office/drawing/2014/main" val="2611672487"/>
                    </a:ext>
                  </a:extLst>
                </a:gridCol>
                <a:gridCol w="525897">
                  <a:extLst>
                    <a:ext uri="{9D8B030D-6E8A-4147-A177-3AD203B41FA5}">
                      <a16:colId xmlns:a16="http://schemas.microsoft.com/office/drawing/2014/main" val="3459487358"/>
                    </a:ext>
                  </a:extLst>
                </a:gridCol>
                <a:gridCol w="525897">
                  <a:extLst>
                    <a:ext uri="{9D8B030D-6E8A-4147-A177-3AD203B41FA5}">
                      <a16:colId xmlns:a16="http://schemas.microsoft.com/office/drawing/2014/main" val="2298555161"/>
                    </a:ext>
                  </a:extLst>
                </a:gridCol>
                <a:gridCol w="525897">
                  <a:extLst>
                    <a:ext uri="{9D8B030D-6E8A-4147-A177-3AD203B41FA5}">
                      <a16:colId xmlns:a16="http://schemas.microsoft.com/office/drawing/2014/main" val="1233904622"/>
                    </a:ext>
                  </a:extLst>
                </a:gridCol>
                <a:gridCol w="525897">
                  <a:extLst>
                    <a:ext uri="{9D8B030D-6E8A-4147-A177-3AD203B41FA5}">
                      <a16:colId xmlns:a16="http://schemas.microsoft.com/office/drawing/2014/main" val="1647108581"/>
                    </a:ext>
                  </a:extLst>
                </a:gridCol>
                <a:gridCol w="525897">
                  <a:extLst>
                    <a:ext uri="{9D8B030D-6E8A-4147-A177-3AD203B41FA5}">
                      <a16:colId xmlns:a16="http://schemas.microsoft.com/office/drawing/2014/main" val="4131586401"/>
                    </a:ext>
                  </a:extLst>
                </a:gridCol>
                <a:gridCol w="525897">
                  <a:extLst>
                    <a:ext uri="{9D8B030D-6E8A-4147-A177-3AD203B41FA5}">
                      <a16:colId xmlns:a16="http://schemas.microsoft.com/office/drawing/2014/main" val="3701799912"/>
                    </a:ext>
                  </a:extLst>
                </a:gridCol>
                <a:gridCol w="525897">
                  <a:extLst>
                    <a:ext uri="{9D8B030D-6E8A-4147-A177-3AD203B41FA5}">
                      <a16:colId xmlns:a16="http://schemas.microsoft.com/office/drawing/2014/main" val="43166036"/>
                    </a:ext>
                  </a:extLst>
                </a:gridCol>
                <a:gridCol w="525897">
                  <a:extLst>
                    <a:ext uri="{9D8B030D-6E8A-4147-A177-3AD203B41FA5}">
                      <a16:colId xmlns:a16="http://schemas.microsoft.com/office/drawing/2014/main" val="2252693503"/>
                    </a:ext>
                  </a:extLst>
                </a:gridCol>
              </a:tblGrid>
              <a:tr h="249972">
                <a:tc rowSpan="2">
                  <a:txBody>
                    <a:bodyPr/>
                    <a:lstStyle/>
                    <a:p>
                      <a:pPr algn="l" fontAlgn="ctr"/>
                      <a:r>
                        <a:rPr lang="en-GB" sz="1050" b="0" i="0" u="none" strike="noStrike" dirty="0">
                          <a:solidFill>
                            <a:srgbClr val="000000"/>
                          </a:solidFill>
                          <a:effectLst/>
                          <a:latin typeface="Calibri" panose="020F0502020204030204" pitchFamily="34" charset="0"/>
                        </a:rPr>
                        <a:t>All cause deaths</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19">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3016094"/>
                  </a:ext>
                </a:extLst>
              </a:tr>
              <a:tr h="479077">
                <a:tc vMerge="1">
                  <a:txBody>
                    <a:bodyPr/>
                    <a:lstStyle/>
                    <a:p>
                      <a:endParaRPr lang="en-US"/>
                    </a:p>
                  </a:txBody>
                  <a:tcPr/>
                </a:tc>
                <a:tc>
                  <a:txBody>
                    <a:bodyPr/>
                    <a:lstStyle/>
                    <a:p>
                      <a:pPr algn="ctr" fontAlgn="t"/>
                      <a:r>
                        <a:rPr lang="en-GB" sz="1050" b="0" i="0" u="none" strike="noStrike" dirty="0">
                          <a:solidFill>
                            <a:srgbClr val="000000"/>
                          </a:solidFill>
                          <a:effectLst/>
                          <a:latin typeface="Calibri" panose="020F0502020204030204" pitchFamily="34" charset="0"/>
                        </a:rPr>
                        <a:t>w/e 3rd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10th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17th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24th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31st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7th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14th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a:solidFill>
                            <a:srgbClr val="000000"/>
                          </a:solidFill>
                          <a:effectLst/>
                          <a:latin typeface="Calibri" panose="020F0502020204030204" pitchFamily="34" charset="0"/>
                        </a:rPr>
                        <a:t>w/e 21st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28th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a:solidFill>
                            <a:srgbClr val="000000"/>
                          </a:solidFill>
                          <a:effectLst/>
                          <a:latin typeface="Calibri" panose="020F0502020204030204" pitchFamily="34" charset="0"/>
                        </a:rPr>
                        <a:t>w/e 6th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a:solidFill>
                            <a:srgbClr val="000000"/>
                          </a:solidFill>
                          <a:effectLst/>
                          <a:latin typeface="Calibri" panose="020F0502020204030204" pitchFamily="34" charset="0"/>
                        </a:rPr>
                        <a:t>w/e 13th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20th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27th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3rd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a:solidFill>
                            <a:srgbClr val="000000"/>
                          </a:solidFill>
                          <a:effectLst/>
                          <a:latin typeface="Calibri" panose="020F0502020204030204" pitchFamily="34" charset="0"/>
                        </a:rPr>
                        <a:t>w/e 10th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a:solidFill>
                            <a:srgbClr val="000000"/>
                          </a:solidFill>
                          <a:effectLst/>
                          <a:latin typeface="Calibri" panose="020F0502020204030204" pitchFamily="34" charset="0"/>
                        </a:rPr>
                        <a:t>w/e 17th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a:solidFill>
                            <a:srgbClr val="000000"/>
                          </a:solidFill>
                          <a:effectLst/>
                          <a:latin typeface="Calibri" panose="020F0502020204030204" pitchFamily="34" charset="0"/>
                        </a:rPr>
                        <a:t>w/e 24th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1st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50" b="0" i="0" u="none" strike="noStrike" dirty="0">
                          <a:solidFill>
                            <a:srgbClr val="000000"/>
                          </a:solidFill>
                          <a:effectLst/>
                          <a:latin typeface="Calibri" panose="020F0502020204030204" pitchFamily="34" charset="0"/>
                        </a:rPr>
                        <a:t>w/e 8th</a:t>
                      </a:r>
                    </a:p>
                    <a:p>
                      <a:pPr algn="ctr" fontAlgn="t"/>
                      <a:r>
                        <a:rPr lang="en-GB" sz="105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9046336"/>
                  </a:ext>
                </a:extLst>
              </a:tr>
              <a:tr h="249972">
                <a:tc>
                  <a:txBody>
                    <a:bodyPr/>
                    <a:lstStyle/>
                    <a:p>
                      <a:pPr algn="l" fontAlgn="ctr"/>
                      <a:r>
                        <a:rPr lang="en-GB" sz="105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69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50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1682018"/>
                  </a:ext>
                </a:extLst>
              </a:tr>
              <a:tr h="249972">
                <a:tc>
                  <a:txBody>
                    <a:bodyPr/>
                    <a:lstStyle/>
                    <a:p>
                      <a:pPr algn="l" fontAlgn="ctr"/>
                      <a:r>
                        <a:rPr lang="en-GB" sz="105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168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173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5116283"/>
                  </a:ext>
                </a:extLst>
              </a:tr>
              <a:tr h="249972">
                <a:tc>
                  <a:txBody>
                    <a:bodyPr/>
                    <a:lstStyle/>
                    <a:p>
                      <a:pPr algn="l" fontAlgn="ctr"/>
                      <a:r>
                        <a:rPr lang="en-GB" sz="1050" b="1"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304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272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5853072"/>
                  </a:ext>
                </a:extLst>
              </a:tr>
              <a:tr h="249972">
                <a:tc>
                  <a:txBody>
                    <a:bodyPr/>
                    <a:lstStyle/>
                    <a:p>
                      <a:pPr algn="l" fontAlgn="ctr"/>
                      <a:r>
                        <a:rPr lang="en-GB" sz="105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349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533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555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577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50" b="0" i="0" u="none" strike="noStrike" dirty="0">
                          <a:solidFill>
                            <a:srgbClr val="000000"/>
                          </a:solidFill>
                          <a:effectLst/>
                          <a:latin typeface="Calibri" panose="020F0502020204030204" pitchFamily="34" charset="0"/>
                        </a:rPr>
                        <a:t>397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1290901"/>
                  </a:ext>
                </a:extLst>
              </a:tr>
              <a:tr h="249972">
                <a:tc rowSpan="2">
                  <a:txBody>
                    <a:bodyPr/>
                    <a:lstStyle/>
                    <a:p>
                      <a:pPr algn="l" fontAlgn="ctr"/>
                      <a:r>
                        <a:rPr lang="en-GB" sz="1050" b="0" i="0" u="none" strike="noStrike" dirty="0">
                          <a:solidFill>
                            <a:srgbClr val="000000"/>
                          </a:solidFill>
                          <a:effectLst/>
                          <a:latin typeface="Calibri" panose="020F0502020204030204" pitchFamily="34" charset="0"/>
                        </a:rPr>
                        <a:t>Covid-19</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19">
                  <a:txBody>
                    <a:bodyPr/>
                    <a:lstStyle/>
                    <a:p>
                      <a:pPr algn="ctr" fontAlgn="b"/>
                      <a:r>
                        <a:rPr lang="en-GB" sz="1050" b="0" i="0" u="none" strike="noStrike" dirty="0">
                          <a:solidFill>
                            <a:srgbClr val="000000"/>
                          </a:solidFill>
                          <a:effectLst/>
                          <a:latin typeface="Calibri" panose="020F0502020204030204" pitchFamily="34" charset="0"/>
                        </a:rPr>
                        <a:t>Week ending</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503251">
                <a:tc vMerge="1">
                  <a:txBody>
                    <a:bodyPr/>
                    <a:lstStyle/>
                    <a:p>
                      <a:endParaRPr lang="en-US"/>
                    </a:p>
                  </a:txBody>
                  <a:tcPr/>
                </a:tc>
                <a:tc>
                  <a:txBody>
                    <a:bodyPr/>
                    <a:lstStyle/>
                    <a:p>
                      <a:pPr algn="ctr" fontAlgn="t"/>
                      <a:r>
                        <a:rPr lang="en-GB" sz="1050" b="0" i="0" u="none" strike="noStrike" dirty="0">
                          <a:solidFill>
                            <a:srgbClr val="000000"/>
                          </a:solidFill>
                          <a:effectLst/>
                          <a:latin typeface="Calibri" panose="020F0502020204030204" pitchFamily="34" charset="0"/>
                        </a:rPr>
                        <a:t>w/e 3rd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10th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17th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a:solidFill>
                            <a:srgbClr val="000000"/>
                          </a:solidFill>
                          <a:effectLst/>
                          <a:latin typeface="Calibri" panose="020F0502020204030204" pitchFamily="34" charset="0"/>
                        </a:rPr>
                        <a:t>w/e 24th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31st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7th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a:solidFill>
                            <a:srgbClr val="000000"/>
                          </a:solidFill>
                          <a:effectLst/>
                          <a:latin typeface="Calibri" panose="020F0502020204030204" pitchFamily="34" charset="0"/>
                        </a:rPr>
                        <a:t>w/e 14th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21st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28th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6th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13th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a:solidFill>
                            <a:srgbClr val="000000"/>
                          </a:solidFill>
                          <a:effectLst/>
                          <a:latin typeface="Calibri" panose="020F0502020204030204" pitchFamily="34" charset="0"/>
                        </a:rPr>
                        <a:t>w/e 20th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27th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a:solidFill>
                            <a:srgbClr val="000000"/>
                          </a:solidFill>
                          <a:effectLst/>
                          <a:latin typeface="Calibri" panose="020F0502020204030204" pitchFamily="34" charset="0"/>
                        </a:rPr>
                        <a:t>w/e 3rd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10th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17th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24th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1st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50" b="0" i="0" u="none" strike="noStrike" dirty="0">
                          <a:solidFill>
                            <a:srgbClr val="000000"/>
                          </a:solidFill>
                          <a:effectLst/>
                          <a:latin typeface="Calibri" panose="020F0502020204030204" pitchFamily="34" charset="0"/>
                        </a:rPr>
                        <a:t>w/e 8th</a:t>
                      </a:r>
                    </a:p>
                    <a:p>
                      <a:pPr algn="ctr" fontAlgn="t"/>
                      <a:r>
                        <a:rPr lang="en-GB" sz="1050" b="0" i="0" u="none" strike="noStrike" dirty="0">
                          <a:solidFill>
                            <a:srgbClr val="000000"/>
                          </a:solidFill>
                          <a:effectLst/>
                          <a:latin typeface="Calibri" panose="020F0502020204030204" pitchFamily="34" charset="0"/>
                        </a:rPr>
                        <a:t>May</a:t>
                      </a:r>
                    </a:p>
                    <a:p>
                      <a:pPr algn="ctr" fontAlgn="t"/>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9972">
                <a:tc>
                  <a:txBody>
                    <a:bodyPr/>
                    <a:lstStyle/>
                    <a:p>
                      <a:pPr algn="l" fontAlgn="ctr"/>
                      <a:r>
                        <a:rPr lang="en-GB" sz="105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9972">
                <a:tc>
                  <a:txBody>
                    <a:bodyPr/>
                    <a:lstStyle/>
                    <a:p>
                      <a:pPr algn="l" fontAlgn="ctr"/>
                      <a:r>
                        <a:rPr lang="en-GB" sz="105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9972">
                <a:tc>
                  <a:txBody>
                    <a:bodyPr/>
                    <a:lstStyle/>
                    <a:p>
                      <a:pPr algn="l" fontAlgn="ctr"/>
                      <a:r>
                        <a:rPr lang="en-GB" sz="1050" b="1"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1"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88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249972">
                <a:tc>
                  <a:txBody>
                    <a:bodyPr/>
                    <a:lstStyle/>
                    <a:p>
                      <a:pPr algn="l" fontAlgn="ctr"/>
                      <a:r>
                        <a:rPr lang="en-GB" sz="105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a:solidFill>
                            <a:srgbClr val="000000"/>
                          </a:solidFill>
                          <a:effectLst/>
                          <a:latin typeface="Calibri" panose="020F0502020204030204" pitchFamily="34" charset="0"/>
                        </a:rPr>
                        <a:t>125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50" b="0" i="0" u="none" strike="noStrike" dirty="0">
                          <a:solidFill>
                            <a:srgbClr val="000000"/>
                          </a:solidFill>
                          <a:effectLst/>
                          <a:latin typeface="Calibri" panose="020F0502020204030204" pitchFamily="34" charset="0"/>
                        </a:rPr>
                        <a:t>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9972">
                <a:tc rowSpan="2">
                  <a:txBody>
                    <a:bodyPr/>
                    <a:lstStyle/>
                    <a:p>
                      <a:pPr algn="l" fontAlgn="ctr"/>
                      <a:r>
                        <a:rPr lang="en-GB" sz="1050" b="0" i="0" u="none" strike="noStrike">
                          <a:solidFill>
                            <a:srgbClr val="000000"/>
                          </a:solidFill>
                          <a:effectLst/>
                          <a:latin typeface="Calibri" panose="020F0502020204030204" pitchFamily="34" charset="0"/>
                        </a:rPr>
                        <a:t>Non-Covid-19</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19">
                  <a:txBody>
                    <a:bodyPr/>
                    <a:lstStyle/>
                    <a:p>
                      <a:pPr algn="ctr" fontAlgn="b"/>
                      <a:r>
                        <a:rPr lang="en-GB" sz="1050" b="0" i="0" u="none" strike="noStrike" dirty="0">
                          <a:solidFill>
                            <a:srgbClr val="000000"/>
                          </a:solidFill>
                          <a:effectLst/>
                          <a:latin typeface="Calibri" panose="020F0502020204030204" pitchFamily="34" charset="0"/>
                        </a:rPr>
                        <a:t>Week ending</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81635">
                <a:tc vMerge="1">
                  <a:txBody>
                    <a:bodyPr/>
                    <a:lstStyle/>
                    <a:p>
                      <a:endParaRPr lang="en-US"/>
                    </a:p>
                  </a:txBody>
                  <a:tcPr/>
                </a:tc>
                <a:tc>
                  <a:txBody>
                    <a:bodyPr/>
                    <a:lstStyle/>
                    <a:p>
                      <a:pPr algn="ctr" fontAlgn="t"/>
                      <a:r>
                        <a:rPr lang="en-GB" sz="1050" b="0" i="0" u="none" strike="noStrike" dirty="0">
                          <a:solidFill>
                            <a:srgbClr val="000000"/>
                          </a:solidFill>
                          <a:effectLst/>
                          <a:latin typeface="Calibri" panose="020F0502020204030204" pitchFamily="34" charset="0"/>
                        </a:rPr>
                        <a:t>w/e 3rd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a:solidFill>
                            <a:srgbClr val="000000"/>
                          </a:solidFill>
                          <a:effectLst/>
                          <a:latin typeface="Calibri" panose="020F0502020204030204" pitchFamily="34" charset="0"/>
                        </a:rPr>
                        <a:t>w/e 10th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17th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24th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a:solidFill>
                            <a:srgbClr val="000000"/>
                          </a:solidFill>
                          <a:effectLst/>
                          <a:latin typeface="Calibri" panose="020F0502020204030204" pitchFamily="34" charset="0"/>
                        </a:rPr>
                        <a:t>w/e 31st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a:solidFill>
                            <a:srgbClr val="000000"/>
                          </a:solidFill>
                          <a:effectLst/>
                          <a:latin typeface="Calibri" panose="020F0502020204030204" pitchFamily="34" charset="0"/>
                        </a:rPr>
                        <a:t>w/e 7th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14th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21st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28th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6th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a:solidFill>
                            <a:srgbClr val="000000"/>
                          </a:solidFill>
                          <a:effectLst/>
                          <a:latin typeface="Calibri" panose="020F0502020204030204" pitchFamily="34" charset="0"/>
                        </a:rPr>
                        <a:t>w/e 13th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20th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27th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a:solidFill>
                            <a:srgbClr val="000000"/>
                          </a:solidFill>
                          <a:effectLst/>
                          <a:latin typeface="Calibri" panose="020F0502020204030204" pitchFamily="34" charset="0"/>
                        </a:rPr>
                        <a:t>w/e 3rd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10th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17th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24th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1st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50" b="0" i="0" u="none" strike="noStrike" dirty="0">
                          <a:solidFill>
                            <a:srgbClr val="000000"/>
                          </a:solidFill>
                          <a:effectLst/>
                          <a:latin typeface="Calibri" panose="020F0502020204030204" pitchFamily="34" charset="0"/>
                        </a:rPr>
                        <a:t>w/e 8th</a:t>
                      </a:r>
                    </a:p>
                    <a:p>
                      <a:pPr algn="ctr" fontAlgn="t"/>
                      <a:r>
                        <a:rPr lang="en-GB" sz="1050" b="0" i="0" u="none" strike="noStrike" dirty="0">
                          <a:solidFill>
                            <a:srgbClr val="000000"/>
                          </a:solidFill>
                          <a:effectLst/>
                          <a:latin typeface="Calibri" panose="020F0502020204030204" pitchFamily="34" charset="0"/>
                        </a:rPr>
                        <a:t>May</a:t>
                      </a:r>
                    </a:p>
                    <a:p>
                      <a:pPr algn="ctr" fontAlgn="t"/>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9972">
                <a:tc>
                  <a:txBody>
                    <a:bodyPr/>
                    <a:lstStyle/>
                    <a:p>
                      <a:pPr algn="l" fontAlgn="ctr"/>
                      <a:r>
                        <a:rPr lang="en-GB" sz="105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9972">
                <a:tc>
                  <a:txBody>
                    <a:bodyPr/>
                    <a:lstStyle/>
                    <a:p>
                      <a:pPr algn="l" fontAlgn="ctr"/>
                      <a:r>
                        <a:rPr lang="en-GB" sz="105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9972">
                <a:tc>
                  <a:txBody>
                    <a:bodyPr/>
                    <a:lstStyle/>
                    <a:p>
                      <a:pPr algn="l" fontAlgn="ctr"/>
                      <a:r>
                        <a:rPr lang="en-GB" sz="1050" b="1"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159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249972">
                <a:tc>
                  <a:txBody>
                    <a:bodyPr/>
                    <a:lstStyle/>
                    <a:p>
                      <a:pPr algn="l" fontAlgn="ctr"/>
                      <a:r>
                        <a:rPr lang="en-GB" sz="105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416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359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391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a:solidFill>
                            <a:srgbClr val="000000"/>
                          </a:solidFill>
                          <a:effectLst/>
                          <a:latin typeface="Calibri" panose="020F0502020204030204" pitchFamily="34" charset="0"/>
                        </a:rPr>
                        <a:t>359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50" b="0" i="0" u="none" strike="noStrike" dirty="0">
                          <a:solidFill>
                            <a:srgbClr val="000000"/>
                          </a:solidFill>
                          <a:effectLst/>
                          <a:latin typeface="Calibri" panose="020F0502020204030204" pitchFamily="34" charset="0"/>
                        </a:rPr>
                        <a:t>312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3201899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289278"/>
            <a:ext cx="6096000" cy="3104444"/>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0" y="289278"/>
            <a:ext cx="6096000" cy="3104444"/>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3464278"/>
            <a:ext cx="6096000" cy="3104444"/>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0" y="3464278"/>
            <a:ext cx="6096000" cy="3104444"/>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3309718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3" cy="5933140"/>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723473" cy="307777"/>
          </a:xfrm>
          <a:prstGeom prst="rect">
            <a:avLst/>
          </a:prstGeom>
          <a:noFill/>
        </p:spPr>
        <p:txBody>
          <a:bodyPr wrap="none" rtlCol="0">
            <a:spAutoFit/>
          </a:bodyPr>
          <a:lstStyle/>
          <a:p>
            <a:r>
              <a:rPr lang="en-US" sz="1400" b="1" dirty="0"/>
              <a:t>Crude rate of all cause mortality; to week ending 08/05/2020</a:t>
            </a:r>
          </a:p>
        </p:txBody>
      </p:sp>
    </p:spTree>
    <p:extLst>
      <p:ext uri="{BB962C8B-B14F-4D97-AF65-F5344CB8AC3E}">
        <p14:creationId xmlns:p14="http://schemas.microsoft.com/office/powerpoint/2010/main" val="40328913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3"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16</a:t>
            </a:r>
            <a:r>
              <a:rPr lang="en-GB" sz="1200" baseline="30000" dirty="0">
                <a:solidFill>
                  <a:srgbClr val="FF0000"/>
                </a:solidFill>
              </a:rPr>
              <a:t>th</a:t>
            </a:r>
            <a:r>
              <a:rPr lang="en-GB" sz="1200" dirty="0">
                <a:solidFill>
                  <a:srgbClr val="FF0000"/>
                </a:solidFill>
              </a:rPr>
              <a:t> May.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738413" cy="307777"/>
          </a:xfrm>
          <a:prstGeom prst="rect">
            <a:avLst/>
          </a:prstGeom>
          <a:noFill/>
        </p:spPr>
        <p:txBody>
          <a:bodyPr wrap="none" rtlCol="0">
            <a:spAutoFit/>
          </a:bodyPr>
          <a:lstStyle/>
          <a:p>
            <a:r>
              <a:rPr lang="en-US" sz="1400" b="1" dirty="0"/>
              <a:t>Crude rate of Covid-19 mortality; to week ending 08/05/2020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extLst>
              <p:ext uri="{D42A27DB-BD31-4B8C-83A1-F6EECF244321}">
                <p14:modId xmlns:p14="http://schemas.microsoft.com/office/powerpoint/2010/main" val="3028277543"/>
              </p:ext>
            </p:extLst>
          </p:nvPr>
        </p:nvGraphicFramePr>
        <p:xfrm>
          <a:off x="7055965" y="4251138"/>
          <a:ext cx="4876799" cy="171386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1st</a:t>
                      </a:r>
                    </a:p>
                    <a:p>
                      <a:pPr algn="r" fontAlgn="t"/>
                      <a:r>
                        <a:rPr lang="en-GB" sz="1050" b="1" i="0" u="none" strike="noStrike" dirty="0">
                          <a:solidFill>
                            <a:srgbClr val="000000"/>
                          </a:solidFill>
                          <a:effectLst/>
                          <a:latin typeface="Calibri" panose="020F0502020204030204" pitchFamily="34" charset="0"/>
                        </a:rPr>
                        <a:t>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8th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dirty="0">
                          <a:solidFill>
                            <a:srgbClr val="000000"/>
                          </a:solidFill>
                          <a:effectLst/>
                          <a:latin typeface="Calibri" panose="020F0502020204030204" pitchFamily="34" charset="0"/>
                        </a:rPr>
                        <a:t>14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-21.40%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114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39.3 (32.4-47.2)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-5.60%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245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44.2 (38.8-50.1)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75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-46.70%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453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52.7 (48-57.8)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dirty="0">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dirty="0">
                          <a:solidFill>
                            <a:srgbClr val="000000"/>
                          </a:solidFill>
                          <a:effectLst/>
                          <a:latin typeface="Calibri" panose="020F0502020204030204" pitchFamily="34" charset="0"/>
                        </a:rPr>
                        <a:t>125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85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-32%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812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50" b="0" i="0" u="none" strike="noStrike" dirty="0">
                          <a:solidFill>
                            <a:srgbClr val="000000"/>
                          </a:solidFill>
                          <a:effectLst/>
                          <a:latin typeface="Calibri" panose="020F0502020204030204" pitchFamily="34" charset="0"/>
                        </a:rPr>
                        <a:t>47.7 (44.4-51.1)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50" b="0" i="0" u="none" strike="noStrike">
                          <a:solidFill>
                            <a:srgbClr val="000000"/>
                          </a:solidFill>
                          <a:effectLst/>
                          <a:latin typeface="Calibri" panose="020F0502020204030204" pitchFamily="34" charset="0"/>
                        </a:rPr>
                        <a:t>4,794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50" b="0" i="0" u="none" strike="noStrike" dirty="0">
                          <a:solidFill>
                            <a:srgbClr val="000000"/>
                          </a:solidFill>
                          <a:effectLst/>
                          <a:latin typeface="Calibri" panose="020F0502020204030204" pitchFamily="34" charset="0"/>
                        </a:rPr>
                        <a:t>3,375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50" b="0" i="0" u="none" strike="noStrike" dirty="0">
                          <a:solidFill>
                            <a:srgbClr val="000000"/>
                          </a:solidFill>
                          <a:effectLst/>
                          <a:latin typeface="Calibri" panose="020F0502020204030204" pitchFamily="34" charset="0"/>
                        </a:rPr>
                        <a:t>-1,419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50" b="0" i="0" u="none" strike="noStrike" dirty="0">
                          <a:solidFill>
                            <a:srgbClr val="000000"/>
                          </a:solidFill>
                          <a:effectLst/>
                          <a:latin typeface="Calibri" panose="020F0502020204030204" pitchFamily="34" charset="0"/>
                        </a:rPr>
                        <a:t>-29.60%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50" b="0" i="0" u="none" strike="noStrike" dirty="0">
                          <a:solidFill>
                            <a:srgbClr val="000000"/>
                          </a:solidFill>
                          <a:effectLst/>
                          <a:latin typeface="Calibri" panose="020F0502020204030204" pitchFamily="34" charset="0"/>
                        </a:rPr>
                        <a:t>37,154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50" b="0" i="0" u="none" strike="noStrike" dirty="0">
                          <a:solidFill>
                            <a:srgbClr val="000000"/>
                          </a:solidFill>
                          <a:effectLst/>
                          <a:latin typeface="Calibri" panose="020F0502020204030204" pitchFamily="34" charset="0"/>
                        </a:rPr>
                        <a:t>66.4 (65.7-67.1)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98583" y="3912584"/>
            <a:ext cx="2815386" cy="276999"/>
          </a:xfrm>
          <a:prstGeom prst="rect">
            <a:avLst/>
          </a:prstGeom>
          <a:noFill/>
        </p:spPr>
        <p:txBody>
          <a:bodyPr wrap="none" rtlCol="0">
            <a:spAutoFit/>
          </a:bodyPr>
          <a:lstStyle/>
          <a:p>
            <a:r>
              <a:rPr lang="en-US" sz="1200" b="1" dirty="0"/>
              <a:t>Last two-week change Covid-19 mortality</a:t>
            </a:r>
          </a:p>
        </p:txBody>
      </p:sp>
    </p:spTree>
    <p:extLst>
      <p:ext uri="{BB962C8B-B14F-4D97-AF65-F5344CB8AC3E}">
        <p14:creationId xmlns:p14="http://schemas.microsoft.com/office/powerpoint/2010/main" val="622728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extLst>
              <p:ext uri="{D42A27DB-BD31-4B8C-83A1-F6EECF244321}">
                <p14:modId xmlns:p14="http://schemas.microsoft.com/office/powerpoint/2010/main" val="4126755159"/>
              </p:ext>
            </p:extLst>
          </p:nvPr>
        </p:nvGraphicFramePr>
        <p:xfrm>
          <a:off x="287357" y="1546698"/>
          <a:ext cx="11563754" cy="2254771"/>
        </p:xfrm>
        <a:graphic>
          <a:graphicData uri="http://schemas.openxmlformats.org/drawingml/2006/table">
            <a:tbl>
              <a:tblPr/>
              <a:tblGrid>
                <a:gridCol w="998919">
                  <a:extLst>
                    <a:ext uri="{9D8B030D-6E8A-4147-A177-3AD203B41FA5}">
                      <a16:colId xmlns:a16="http://schemas.microsoft.com/office/drawing/2014/main" val="2328472390"/>
                    </a:ext>
                  </a:extLst>
                </a:gridCol>
                <a:gridCol w="914400">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854596">
                <a:tc>
                  <a:txBody>
                    <a:bodyPr/>
                    <a:lstStyle/>
                    <a:p>
                      <a:pPr algn="l" fontAlgn="t"/>
                      <a:r>
                        <a:rPr lang="en-GB" sz="1000" b="1" i="0" u="none" strike="noStrike">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Proportion of deaths occuring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t"/>
                      <a:r>
                        <a:rPr lang="en-GB" sz="1000" b="0" i="0" u="none" strike="noStrike" dirty="0">
                          <a:solidFill>
                            <a:srgbClr val="000000"/>
                          </a:solidFill>
                          <a:effectLst/>
                          <a:latin typeface="Calibri" panose="020F0502020204030204" pitchFamily="34" charset="0"/>
                        </a:rPr>
                        <a:t>Brighton and Hove</a:t>
                      </a:r>
                    </a:p>
                  </a:txBody>
                  <a:tcPr marL="6391" marR="6391" marT="63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50 deaths </a:t>
                      </a:r>
                    </a:p>
                    <a:p>
                      <a:pPr algn="r" fontAlgn="b"/>
                      <a:r>
                        <a:rPr lang="en-GB" sz="1000" b="0" i="0" u="none" strike="noStrike" dirty="0">
                          <a:solidFill>
                            <a:srgbClr val="000000"/>
                          </a:solidFill>
                          <a:effectLst/>
                          <a:latin typeface="Calibri" panose="020F0502020204030204" pitchFamily="34" charset="0"/>
                        </a:rPr>
                        <a:t>(17 per 100,000, 95% CI: 13-23)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 deaths </a:t>
                      </a:r>
                    </a:p>
                    <a:p>
                      <a:pPr algn="r" fontAlgn="b"/>
                      <a:r>
                        <a:rPr lang="en-GB" sz="1000" b="0" i="0" u="none" strike="noStrike" dirty="0">
                          <a:solidFill>
                            <a:srgbClr val="000000"/>
                          </a:solidFill>
                          <a:effectLst/>
                          <a:latin typeface="Calibri" panose="020F0502020204030204" pitchFamily="34" charset="0"/>
                        </a:rPr>
                        <a:t>(4 per 100,000, 95% CI: 2-7)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11th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877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t"/>
                      <a:r>
                        <a:rPr lang="en-GB" sz="1000" b="0" i="0" u="none" strike="noStrike" dirty="0">
                          <a:solidFill>
                            <a:srgbClr val="000000"/>
                          </a:solidFill>
                          <a:effectLst/>
                          <a:latin typeface="Calibri" panose="020F0502020204030204" pitchFamily="34" charset="0"/>
                        </a:rPr>
                        <a:t>East Sussex</a:t>
                      </a:r>
                    </a:p>
                  </a:txBody>
                  <a:tcPr marL="6391" marR="6391" marT="6391"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148 deaths </a:t>
                      </a:r>
                    </a:p>
                    <a:p>
                      <a:pPr algn="r" fontAlgn="b"/>
                      <a:r>
                        <a:rPr lang="en-GB" sz="1000" b="0" i="0" u="none" strike="noStrike" dirty="0">
                          <a:solidFill>
                            <a:srgbClr val="000000"/>
                          </a:solidFill>
                          <a:effectLst/>
                          <a:latin typeface="Calibri" panose="020F0502020204030204" pitchFamily="34" charset="0"/>
                        </a:rPr>
                        <a:t>(27 per 100,000, 95% CI: 23-31)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34 deaths </a:t>
                      </a:r>
                    </a:p>
                    <a:p>
                      <a:pPr algn="r" fontAlgn="b"/>
                      <a:r>
                        <a:rPr lang="en-GB" sz="1000" b="0" i="0" u="none" strike="noStrike" dirty="0">
                          <a:solidFill>
                            <a:srgbClr val="000000"/>
                          </a:solidFill>
                          <a:effectLst/>
                          <a:latin typeface="Calibri" panose="020F0502020204030204" pitchFamily="34" charset="0"/>
                        </a:rPr>
                        <a:t>(6 per 100,000, 95% CI: 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2,775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460298">
                <a:tc>
                  <a:txBody>
                    <a:bodyPr/>
                    <a:lstStyle/>
                    <a:p>
                      <a:pPr algn="l" fontAlgn="t"/>
                      <a:r>
                        <a:rPr lang="en-GB" sz="1000" b="0" i="0" u="none" strike="noStrike" dirty="0">
                          <a:solidFill>
                            <a:srgbClr val="000000"/>
                          </a:solidFill>
                          <a:effectLst/>
                          <a:latin typeface="Calibri" panose="020F0502020204030204" pitchFamily="34" charset="0"/>
                        </a:rPr>
                        <a:t>West Sussex</a:t>
                      </a:r>
                    </a:p>
                  </a:txBody>
                  <a:tcPr marL="6391" marR="6391" marT="63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199 deaths </a:t>
                      </a:r>
                    </a:p>
                    <a:p>
                      <a:pPr algn="r" fontAlgn="b"/>
                      <a:r>
                        <a:rPr lang="en-GB" sz="1000" b="0" i="0" u="none" strike="noStrike" dirty="0">
                          <a:solidFill>
                            <a:srgbClr val="000000"/>
                          </a:solidFill>
                          <a:effectLst/>
                          <a:latin typeface="Calibri" panose="020F0502020204030204" pitchFamily="34" charset="0"/>
                        </a:rPr>
                        <a:t>(23 per 100,000, 95% CI: 20-27)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40 deaths </a:t>
                      </a:r>
                    </a:p>
                    <a:p>
                      <a:pPr algn="r" fontAlgn="b"/>
                      <a:r>
                        <a:rPr lang="en-GB" sz="1000" b="0" i="0" u="none" strike="noStrike" dirty="0">
                          <a:solidFill>
                            <a:srgbClr val="000000"/>
                          </a:solidFill>
                          <a:effectLst/>
                          <a:latin typeface="Calibri" panose="020F0502020204030204" pitchFamily="34" charset="0"/>
                        </a:rPr>
                        <a:t>(5 per 100,000, 95% CI: 3-6)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4,172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10.9%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08/05/2020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extLst>
              <p:ext uri="{D42A27DB-BD31-4B8C-83A1-F6EECF244321}">
                <p14:modId xmlns:p14="http://schemas.microsoft.com/office/powerpoint/2010/main" val="1923903808"/>
              </p:ext>
            </p:extLst>
          </p:nvPr>
        </p:nvGraphicFramePr>
        <p:xfrm>
          <a:off x="306172" y="4292841"/>
          <a:ext cx="11563754" cy="2361809"/>
        </p:xfrm>
        <a:graphic>
          <a:graphicData uri="http://schemas.openxmlformats.org/drawingml/2006/table">
            <a:tbl>
              <a:tblPr/>
              <a:tblGrid>
                <a:gridCol w="998920">
                  <a:extLst>
                    <a:ext uri="{9D8B030D-6E8A-4147-A177-3AD203B41FA5}">
                      <a16:colId xmlns:a16="http://schemas.microsoft.com/office/drawing/2014/main" val="1846249280"/>
                    </a:ext>
                  </a:extLst>
                </a:gridCol>
                <a:gridCol w="1294227">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947069">
                <a:tc>
                  <a:txBody>
                    <a:bodyPr/>
                    <a:lstStyle/>
                    <a:p>
                      <a:pPr algn="l" fontAlgn="t"/>
                      <a:r>
                        <a:rPr lang="en-GB" sz="10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Proportion of care home deaths occuring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471580">
                <a:tc>
                  <a:txBody>
                    <a:bodyPr/>
                    <a:lstStyle/>
                    <a:p>
                      <a:pPr algn="l" fontAlgn="t"/>
                      <a:r>
                        <a:rPr lang="en-GB" sz="1000" b="0" i="0" u="none" strike="noStrike">
                          <a:solidFill>
                            <a:srgbClr val="000000"/>
                          </a:solidFill>
                          <a:effectLst/>
                          <a:latin typeface="Calibri" panose="020F0502020204030204" pitchFamily="34" charset="0"/>
                        </a:rPr>
                        <a:t>Brighton and Hove</a:t>
                      </a:r>
                    </a:p>
                  </a:txBody>
                  <a:tcPr marL="6475" marR="6475" marT="647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20 deaths </a:t>
                      </a:r>
                    </a:p>
                    <a:p>
                      <a:pPr algn="r" fontAlgn="b"/>
                      <a:r>
                        <a:rPr lang="en-GB" sz="1000" b="0" i="0" u="none" strike="noStrike" dirty="0">
                          <a:solidFill>
                            <a:srgbClr val="000000"/>
                          </a:solidFill>
                          <a:effectLst/>
                          <a:latin typeface="Calibri" panose="020F0502020204030204" pitchFamily="34" charset="0"/>
                        </a:rPr>
                        <a:t>(9 per 1,000 care home beds, 95% CI: 6-14)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5 deaths </a:t>
                      </a:r>
                    </a:p>
                    <a:p>
                      <a:pPr algn="r" fontAlgn="b"/>
                      <a:r>
                        <a:rPr lang="en-GB" sz="1000" b="0" i="0" u="none" strike="noStrike" dirty="0">
                          <a:solidFill>
                            <a:srgbClr val="000000"/>
                          </a:solidFill>
                          <a:effectLst/>
                          <a:latin typeface="Calibri" panose="020F0502020204030204" pitchFamily="34" charset="0"/>
                        </a:rPr>
                        <a:t>(2 per 1,000 care home beds, 95% CI: 1-5)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25.0%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250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11th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471580">
                <a:tc>
                  <a:txBody>
                    <a:bodyPr/>
                    <a:lstStyle/>
                    <a:p>
                      <a:pPr algn="l" fontAlgn="t"/>
                      <a:r>
                        <a:rPr lang="en-GB" sz="1000" b="0" i="0" u="none" strike="noStrike" dirty="0">
                          <a:solidFill>
                            <a:srgbClr val="000000"/>
                          </a:solidFill>
                          <a:effectLst/>
                          <a:latin typeface="Calibri" panose="020F0502020204030204" pitchFamily="34" charset="0"/>
                        </a:rPr>
                        <a:t>East Sussex</a:t>
                      </a:r>
                    </a:p>
                  </a:txBody>
                  <a:tcPr marL="6475" marR="6475" marT="647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58 deaths </a:t>
                      </a:r>
                    </a:p>
                    <a:p>
                      <a:pPr algn="r" fontAlgn="b"/>
                      <a:r>
                        <a:rPr lang="en-GB" sz="1000" b="0" i="0" u="none" strike="noStrike" dirty="0">
                          <a:solidFill>
                            <a:srgbClr val="000000"/>
                          </a:solidFill>
                          <a:effectLst/>
                          <a:latin typeface="Calibri" panose="020F0502020204030204" pitchFamily="34" charset="0"/>
                        </a:rPr>
                        <a:t>(7 per 1,000 care home beds, 95% CI: 5-9)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24 deaths </a:t>
                      </a:r>
                    </a:p>
                    <a:p>
                      <a:pPr algn="r" fontAlgn="b"/>
                      <a:r>
                        <a:rPr lang="en-GB" sz="1000" b="0" i="0" u="none" strike="noStrike" dirty="0">
                          <a:solidFill>
                            <a:srgbClr val="000000"/>
                          </a:solidFill>
                          <a:effectLst/>
                          <a:latin typeface="Calibri" panose="020F0502020204030204" pitchFamily="34" charset="0"/>
                        </a:rPr>
                        <a:t>(3 per 1,000 care home beds, 95% CI: 2-4)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41.4%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956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471580">
                <a:tc>
                  <a:txBody>
                    <a:bodyPr/>
                    <a:lstStyle/>
                    <a:p>
                      <a:pPr algn="l" fontAlgn="t"/>
                      <a:r>
                        <a:rPr lang="en-GB" sz="1000" b="0" i="0" u="none" strike="noStrike">
                          <a:solidFill>
                            <a:srgbClr val="000000"/>
                          </a:solidFill>
                          <a:effectLst/>
                          <a:latin typeface="Calibri" panose="020F0502020204030204" pitchFamily="34" charset="0"/>
                        </a:rPr>
                        <a:t>West Sussex</a:t>
                      </a:r>
                    </a:p>
                  </a:txBody>
                  <a:tcPr marL="6475" marR="6475" marT="647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91 deaths </a:t>
                      </a:r>
                    </a:p>
                    <a:p>
                      <a:pPr algn="r" fontAlgn="b"/>
                      <a:r>
                        <a:rPr lang="en-GB" sz="1000" b="0" i="0" u="none" strike="noStrike" dirty="0">
                          <a:solidFill>
                            <a:srgbClr val="000000"/>
                          </a:solidFill>
                          <a:effectLst/>
                          <a:latin typeface="Calibri" panose="020F0502020204030204" pitchFamily="34" charset="0"/>
                        </a:rPr>
                        <a:t>(9 per 1,000 care home beds, 95% CI: 7-11)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24 deaths </a:t>
                      </a:r>
                    </a:p>
                    <a:p>
                      <a:pPr algn="r" fontAlgn="b"/>
                      <a:r>
                        <a:rPr lang="en-GB" sz="1000" b="0" i="0" u="none" strike="noStrike" dirty="0">
                          <a:solidFill>
                            <a:srgbClr val="000000"/>
                          </a:solidFill>
                          <a:effectLst/>
                          <a:latin typeface="Calibri" panose="020F0502020204030204" pitchFamily="34" charset="0"/>
                        </a:rPr>
                        <a:t>(2 per 1,000 care home beds, 95% CI: 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1,478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13.4%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364035"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08/05/2020</a:t>
            </a:r>
          </a:p>
        </p:txBody>
      </p:sp>
    </p:spTree>
    <p:extLst>
      <p:ext uri="{BB962C8B-B14F-4D97-AF65-F5344CB8AC3E}">
        <p14:creationId xmlns:p14="http://schemas.microsoft.com/office/powerpoint/2010/main" val="977627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2"/>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3815" cy="276999"/>
          </a:xfrm>
          <a:prstGeom prst="rect">
            <a:avLst/>
          </a:prstGeom>
          <a:noFill/>
        </p:spPr>
        <p:txBody>
          <a:bodyPr wrap="none" rtlCol="0">
            <a:spAutoFit/>
          </a:bodyPr>
          <a:lstStyle/>
          <a:p>
            <a:r>
              <a:rPr lang="en-US" sz="1200" b="1" dirty="0"/>
              <a:t>All cause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3199260430"/>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329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150 per 100,000 ESP, 95% CI: 134-166</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889</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114 per 100,000 ESP, 95% CI: 107-122</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177</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116 per 100,000 ESP, 95% CI: 98-133</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129</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134 per 100,000 ESP, 95% CI: 111-158</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127 per 100,000 ESP, 95% CI: 108-145</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101 per 100,000 ESP, 95% CI: 85-117</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107 per 100,000 ESP, 95% CI: 93-120</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1,409</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134 per 100,000 ESP, 95% CI: 127-141</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144 per 100,000 ESP, 95% CI: 117-171</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119 per 100,000 ESP, 95% CI: 105-133</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227</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131 per 100,000 ESP, 95% CI: 114-148</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143 per 100,000 ESP, 95% CI: 118-169</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212</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124 per 100,000 ESP, 95% CI: 108-141</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258</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157 per 100,000 ESP, 95% CI: 138-176</a:t>
                      </a:r>
                    </a:p>
                  </a:txBody>
                  <a:tcPr marL="9525" marR="9525" marT="9525" marB="0" anchor="b">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139 per 100,000 ESP, 95% CI: 119-159</a:t>
                      </a:r>
                    </a:p>
                  </a:txBody>
                  <a:tcPr marL="9525" marR="9525" marT="9525" marB="0" anchor="b">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13,024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138 per 100,000 ESP, 95% CI: 136-141</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84,908</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161 per 100,000 ESP, 95% CI: 160-162</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830997"/>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than women in East and West Sussex, but not in Brighton and Hove.</a:t>
            </a:r>
          </a:p>
        </p:txBody>
      </p:sp>
    </p:spTree>
    <p:extLst>
      <p:ext uri="{BB962C8B-B14F-4D97-AF65-F5344CB8AC3E}">
        <p14:creationId xmlns:p14="http://schemas.microsoft.com/office/powerpoint/2010/main" val="41077386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E5D77C8-0A5C-4560-9A5F-4D49EA6C08FC}">
  <ds:schemaRefs>
    <ds:schemaRef ds:uri="http://schemas.microsoft.com/sharepoint/v3/contenttype/forms"/>
  </ds:schemaRefs>
</ds:datastoreItem>
</file>

<file path=customXml/itemProps3.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11465</TotalTime>
  <Words>4324</Words>
  <Application>Microsoft Macintosh PowerPoint</Application>
  <PresentationFormat>Widescreen</PresentationFormat>
  <Paragraphs>1081</Paragraphs>
  <Slides>21</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132</cp:revision>
  <dcterms:created xsi:type="dcterms:W3CDTF">2020-04-23T12:41:56Z</dcterms:created>
  <dcterms:modified xsi:type="dcterms:W3CDTF">2020-05-19T17:45:10Z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